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7"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90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AA2153-A020-481E-A268-F8154CC3E4E3}" type="datetimeFigureOut">
              <a:rPr lang="en-US" smtClean="0"/>
              <a:t>4/5/2016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A8EA19-FA70-4C1D-AD00-8A1C9BB496AA}" type="slidenum">
              <a:rPr lang="en-US" smtClean="0"/>
              <a:t>‹#›</a:t>
            </a:fld>
            <a:endParaRPr lang="en-US"/>
          </a:p>
        </p:txBody>
      </p:sp>
    </p:spTree>
    <p:extLst>
      <p:ext uri="{BB962C8B-B14F-4D97-AF65-F5344CB8AC3E}">
        <p14:creationId xmlns:p14="http://schemas.microsoft.com/office/powerpoint/2010/main" val="813722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a:t>
            </a:fld>
            <a:endParaRPr lang="en-US"/>
          </a:p>
        </p:txBody>
      </p:sp>
    </p:spTree>
    <p:extLst>
      <p:ext uri="{BB962C8B-B14F-4D97-AF65-F5344CB8AC3E}">
        <p14:creationId xmlns:p14="http://schemas.microsoft.com/office/powerpoint/2010/main" val="66791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MR</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10</a:t>
            </a:fld>
            <a:endParaRPr lang="en-US"/>
          </a:p>
        </p:txBody>
      </p:sp>
    </p:spTree>
    <p:extLst>
      <p:ext uri="{BB962C8B-B14F-4D97-AF65-F5344CB8AC3E}">
        <p14:creationId xmlns:p14="http://schemas.microsoft.com/office/powerpoint/2010/main" val="2852703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11</a:t>
            </a:fld>
            <a:endParaRPr lang="en-US"/>
          </a:p>
        </p:txBody>
      </p:sp>
    </p:spTree>
    <p:extLst>
      <p:ext uri="{BB962C8B-B14F-4D97-AF65-F5344CB8AC3E}">
        <p14:creationId xmlns:p14="http://schemas.microsoft.com/office/powerpoint/2010/main" val="2282013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12</a:t>
            </a:fld>
            <a:endParaRPr lang="en-US"/>
          </a:p>
        </p:txBody>
      </p:sp>
    </p:spTree>
    <p:extLst>
      <p:ext uri="{BB962C8B-B14F-4D97-AF65-F5344CB8AC3E}">
        <p14:creationId xmlns:p14="http://schemas.microsoft.com/office/powerpoint/2010/main" val="1347417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13</a:t>
            </a:fld>
            <a:endParaRPr lang="en-US"/>
          </a:p>
        </p:txBody>
      </p:sp>
    </p:spTree>
    <p:extLst>
      <p:ext uri="{BB962C8B-B14F-4D97-AF65-F5344CB8AC3E}">
        <p14:creationId xmlns:p14="http://schemas.microsoft.com/office/powerpoint/2010/main" val="2872101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14</a:t>
            </a:fld>
            <a:endParaRPr lang="en-US"/>
          </a:p>
        </p:txBody>
      </p:sp>
    </p:spTree>
    <p:extLst>
      <p:ext uri="{BB962C8B-B14F-4D97-AF65-F5344CB8AC3E}">
        <p14:creationId xmlns:p14="http://schemas.microsoft.com/office/powerpoint/2010/main" val="4013416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LM</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15</a:t>
            </a:fld>
            <a:endParaRPr lang="en-US"/>
          </a:p>
        </p:txBody>
      </p:sp>
    </p:spTree>
    <p:extLst>
      <p:ext uri="{BB962C8B-B14F-4D97-AF65-F5344CB8AC3E}">
        <p14:creationId xmlns:p14="http://schemas.microsoft.com/office/powerpoint/2010/main" val="1553013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LM</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16</a:t>
            </a:fld>
            <a:endParaRPr lang="en-US"/>
          </a:p>
        </p:txBody>
      </p:sp>
    </p:spTree>
    <p:extLst>
      <p:ext uri="{BB962C8B-B14F-4D97-AF65-F5344CB8AC3E}">
        <p14:creationId xmlns:p14="http://schemas.microsoft.com/office/powerpoint/2010/main" val="1404005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17</a:t>
            </a:fld>
            <a:endParaRPr lang="en-US"/>
          </a:p>
        </p:txBody>
      </p:sp>
    </p:spTree>
    <p:extLst>
      <p:ext uri="{BB962C8B-B14F-4D97-AF65-F5344CB8AC3E}">
        <p14:creationId xmlns:p14="http://schemas.microsoft.com/office/powerpoint/2010/main" val="3376550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18</a:t>
            </a:fld>
            <a:endParaRPr lang="en-US"/>
          </a:p>
        </p:txBody>
      </p:sp>
    </p:spTree>
    <p:extLst>
      <p:ext uri="{BB962C8B-B14F-4D97-AF65-F5344CB8AC3E}">
        <p14:creationId xmlns:p14="http://schemas.microsoft.com/office/powerpoint/2010/main" val="6086131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19</a:t>
            </a:fld>
            <a:endParaRPr lang="en-US"/>
          </a:p>
        </p:txBody>
      </p:sp>
    </p:spTree>
    <p:extLst>
      <p:ext uri="{BB962C8B-B14F-4D97-AF65-F5344CB8AC3E}">
        <p14:creationId xmlns:p14="http://schemas.microsoft.com/office/powerpoint/2010/main" val="2157436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2</a:t>
            </a:fld>
            <a:endParaRPr lang="en-US"/>
          </a:p>
        </p:txBody>
      </p:sp>
    </p:spTree>
    <p:extLst>
      <p:ext uri="{BB962C8B-B14F-4D97-AF65-F5344CB8AC3E}">
        <p14:creationId xmlns:p14="http://schemas.microsoft.com/office/powerpoint/2010/main" val="27100446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LM</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20</a:t>
            </a:fld>
            <a:endParaRPr lang="en-US"/>
          </a:p>
        </p:txBody>
      </p:sp>
    </p:spTree>
    <p:extLst>
      <p:ext uri="{BB962C8B-B14F-4D97-AF65-F5344CB8AC3E}">
        <p14:creationId xmlns:p14="http://schemas.microsoft.com/office/powerpoint/2010/main" val="28012543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21</a:t>
            </a:fld>
            <a:endParaRPr lang="en-US"/>
          </a:p>
        </p:txBody>
      </p:sp>
    </p:spTree>
    <p:extLst>
      <p:ext uri="{BB962C8B-B14F-4D97-AF65-F5344CB8AC3E}">
        <p14:creationId xmlns:p14="http://schemas.microsoft.com/office/powerpoint/2010/main" val="2209854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3</a:t>
            </a:fld>
            <a:endParaRPr lang="en-US"/>
          </a:p>
        </p:txBody>
      </p:sp>
    </p:spTree>
    <p:extLst>
      <p:ext uri="{BB962C8B-B14F-4D97-AF65-F5344CB8AC3E}">
        <p14:creationId xmlns:p14="http://schemas.microsoft.com/office/powerpoint/2010/main" val="741209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VG</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4</a:t>
            </a:fld>
            <a:endParaRPr lang="en-US"/>
          </a:p>
        </p:txBody>
      </p:sp>
    </p:spTree>
    <p:extLst>
      <p:ext uri="{BB962C8B-B14F-4D97-AF65-F5344CB8AC3E}">
        <p14:creationId xmlns:p14="http://schemas.microsoft.com/office/powerpoint/2010/main" val="3918688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MR</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5</a:t>
            </a:fld>
            <a:endParaRPr lang="en-US"/>
          </a:p>
        </p:txBody>
      </p:sp>
    </p:spTree>
    <p:extLst>
      <p:ext uri="{BB962C8B-B14F-4D97-AF65-F5344CB8AC3E}">
        <p14:creationId xmlns:p14="http://schemas.microsoft.com/office/powerpoint/2010/main" val="3449935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MR</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6</a:t>
            </a:fld>
            <a:endParaRPr lang="en-US"/>
          </a:p>
        </p:txBody>
      </p:sp>
    </p:spTree>
    <p:extLst>
      <p:ext uri="{BB962C8B-B14F-4D97-AF65-F5344CB8AC3E}">
        <p14:creationId xmlns:p14="http://schemas.microsoft.com/office/powerpoint/2010/main" val="3207444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MR</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7</a:t>
            </a:fld>
            <a:endParaRPr lang="en-US"/>
          </a:p>
        </p:txBody>
      </p:sp>
    </p:spTree>
    <p:extLst>
      <p:ext uri="{BB962C8B-B14F-4D97-AF65-F5344CB8AC3E}">
        <p14:creationId xmlns:p14="http://schemas.microsoft.com/office/powerpoint/2010/main" val="866929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MR</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8</a:t>
            </a:fld>
            <a:endParaRPr lang="en-US"/>
          </a:p>
        </p:txBody>
      </p:sp>
    </p:spTree>
    <p:extLst>
      <p:ext uri="{BB962C8B-B14F-4D97-AF65-F5344CB8AC3E}">
        <p14:creationId xmlns:p14="http://schemas.microsoft.com/office/powerpoint/2010/main" val="29762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MR</a:t>
            </a:r>
            <a:endParaRPr lang="en-US" dirty="0"/>
          </a:p>
        </p:txBody>
      </p:sp>
      <p:sp>
        <p:nvSpPr>
          <p:cNvPr id="4" name="Slide Number Placeholder 3"/>
          <p:cNvSpPr>
            <a:spLocks noGrp="1"/>
          </p:cNvSpPr>
          <p:nvPr>
            <p:ph type="sldNum" sz="quarter" idx="10"/>
          </p:nvPr>
        </p:nvSpPr>
        <p:spPr/>
        <p:txBody>
          <a:bodyPr/>
          <a:lstStyle/>
          <a:p>
            <a:fld id="{13A8EA19-FA70-4C1D-AD00-8A1C9BB496AA}" type="slidenum">
              <a:rPr lang="en-US" smtClean="0"/>
              <a:t>9</a:t>
            </a:fld>
            <a:endParaRPr lang="en-US"/>
          </a:p>
        </p:txBody>
      </p:sp>
    </p:spTree>
    <p:extLst>
      <p:ext uri="{BB962C8B-B14F-4D97-AF65-F5344CB8AC3E}">
        <p14:creationId xmlns:p14="http://schemas.microsoft.com/office/powerpoint/2010/main" val="32123541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eg"/><Relationship Id="rId11" Type="http://schemas.openxmlformats.org/officeDocument/2006/relationships/image" Target="../media/image11.JPG"/><Relationship Id="rId5" Type="http://schemas.openxmlformats.org/officeDocument/2006/relationships/image" Target="../media/image5.jpeg"/><Relationship Id="rId10" Type="http://schemas.openxmlformats.org/officeDocument/2006/relationships/image" Target="../media/image10.JPG"/><Relationship Id="rId4" Type="http://schemas.openxmlformats.org/officeDocument/2006/relationships/image" Target="../media/image4.jpeg"/><Relationship Id="rId9" Type="http://schemas.openxmlformats.org/officeDocument/2006/relationships/image" Target="../media/image9.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 name="Rectangle 21"/>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2286000" y="3276600"/>
            <a:ext cx="4437738" cy="619106"/>
          </a:xfrm>
        </p:spPr>
        <p:txBody>
          <a:bodyPr>
            <a:noAutofit/>
          </a:bodyPr>
          <a:lstStyle>
            <a:lvl1pPr>
              <a:defRPr sz="2000"/>
            </a:lvl1pPr>
          </a:lstStyle>
          <a:p>
            <a:r>
              <a:rPr lang="en-US" dirty="0" smtClean="0"/>
              <a:t>Name of Presentation</a:t>
            </a:r>
            <a:endParaRPr lang="en-US" dirty="0"/>
          </a:p>
        </p:txBody>
      </p:sp>
      <p:sp>
        <p:nvSpPr>
          <p:cNvPr id="3" name="Subtitle 2"/>
          <p:cNvSpPr>
            <a:spLocks noGrp="1"/>
          </p:cNvSpPr>
          <p:nvPr>
            <p:ph type="subTitle" idx="1" hasCustomPrompt="1"/>
          </p:nvPr>
        </p:nvSpPr>
        <p:spPr>
          <a:xfrm>
            <a:off x="2286000" y="3810000"/>
            <a:ext cx="4437737" cy="464934"/>
          </a:xfrm>
        </p:spPr>
        <p:txBody>
          <a:bodyPr>
            <a:normAutofit/>
          </a:bodyPr>
          <a:lstStyle>
            <a:lvl1pPr marL="0" indent="0" algn="ctr">
              <a:buNone/>
              <a:defRPr sz="1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Subhead or name of presenter</a:t>
            </a:r>
            <a:endParaRPr lang="en-US" dirty="0"/>
          </a:p>
        </p:txBody>
      </p:sp>
      <p:sp>
        <p:nvSpPr>
          <p:cNvPr id="4" name="Date Placeholder 3"/>
          <p:cNvSpPr>
            <a:spLocks noGrp="1"/>
          </p:cNvSpPr>
          <p:nvPr>
            <p:ph type="dt" sz="half" idx="10"/>
          </p:nvPr>
        </p:nvSpPr>
        <p:spPr/>
        <p:txBody>
          <a:bodyPr/>
          <a:lstStyle/>
          <a:p>
            <a:fld id="{30BEDD45-3998-44C0-8681-8BB531F441A8}" type="datetime1">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DF1974-89ED-48C7-8A1C-BBE422DEB285}" type="slidenum">
              <a:rPr lang="en-US" smtClean="0"/>
              <a:t>‹#›</a:t>
            </a:fld>
            <a:endParaRPr lang="en-US"/>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2453"/>
          <a:stretch/>
        </p:blipFill>
        <p:spPr>
          <a:xfrm>
            <a:off x="6749099" y="1226022"/>
            <a:ext cx="1808018" cy="628689"/>
          </a:xfrm>
          <a:prstGeom prst="rect">
            <a:avLst/>
          </a:prstGeom>
        </p:spPr>
      </p:pic>
      <p:cxnSp>
        <p:nvCxnSpPr>
          <p:cNvPr id="10" name="Straight Connector 9"/>
          <p:cNvCxnSpPr/>
          <p:nvPr userDrawn="1"/>
        </p:nvCxnSpPr>
        <p:spPr>
          <a:xfrm flipH="1">
            <a:off x="3010200" y="3829089"/>
            <a:ext cx="3085800" cy="0"/>
          </a:xfrm>
          <a:prstGeom prst="line">
            <a:avLst/>
          </a:prstGeom>
          <a:ln w="28575">
            <a:solidFill>
              <a:srgbClr val="6E5638"/>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3" cstate="print">
            <a:extLst>
              <a:ext uri="{28A0092B-C50C-407E-A947-70E740481C1C}">
                <a14:useLocalDpi xmlns:a14="http://schemas.microsoft.com/office/drawing/2010/main" val="0"/>
              </a:ext>
            </a:extLst>
          </a:blip>
          <a:srcRect l="24636" r="8848" b="1338"/>
          <a:stretch/>
        </p:blipFill>
        <p:spPr>
          <a:xfrm>
            <a:off x="295471" y="233373"/>
            <a:ext cx="1972392" cy="1959108"/>
          </a:xfrm>
          <a:prstGeom prst="rect">
            <a:avLst/>
          </a:prstGeom>
          <a:ln w="38100">
            <a:solidFill>
              <a:srgbClr val="AE906F"/>
            </a:solidFill>
          </a:ln>
        </p:spPr>
      </p:pic>
      <p:pic>
        <p:nvPicPr>
          <p:cNvPr id="12" name="Picture 11"/>
          <p:cNvPicPr>
            <a:picLocks noChangeAspect="1"/>
          </p:cNvPicPr>
          <p:nvPr userDrawn="1"/>
        </p:nvPicPr>
        <p:blipFill rotWithShape="1">
          <a:blip r:embed="rId4" cstate="print">
            <a:extLst>
              <a:ext uri="{28A0092B-C50C-407E-A947-70E740481C1C}">
                <a14:useLocalDpi xmlns:a14="http://schemas.microsoft.com/office/drawing/2010/main" val="0"/>
              </a:ext>
            </a:extLst>
          </a:blip>
          <a:srcRect l="33650"/>
          <a:stretch/>
        </p:blipFill>
        <p:spPr>
          <a:xfrm>
            <a:off x="6755373" y="4561608"/>
            <a:ext cx="1972393" cy="2012373"/>
          </a:xfrm>
          <a:prstGeom prst="rect">
            <a:avLst/>
          </a:prstGeom>
          <a:ln w="38100">
            <a:solidFill>
              <a:srgbClr val="AE906F"/>
            </a:solidFill>
          </a:ln>
        </p:spPr>
      </p:pic>
      <p:pic>
        <p:nvPicPr>
          <p:cNvPr id="13" name="Picture 12"/>
          <p:cNvPicPr>
            <a:picLocks noChangeAspect="1"/>
          </p:cNvPicPr>
          <p:nvPr userDrawn="1"/>
        </p:nvPicPr>
        <p:blipFill rotWithShape="1">
          <a:blip r:embed="rId5" cstate="print">
            <a:extLst>
              <a:ext uri="{28A0092B-C50C-407E-A947-70E740481C1C}">
                <a14:useLocalDpi xmlns:a14="http://schemas.microsoft.com/office/drawing/2010/main" val="0"/>
              </a:ext>
            </a:extLst>
          </a:blip>
          <a:srcRect l="32926"/>
          <a:stretch/>
        </p:blipFill>
        <p:spPr>
          <a:xfrm>
            <a:off x="2458348" y="240725"/>
            <a:ext cx="1963897" cy="1954132"/>
          </a:xfrm>
          <a:prstGeom prst="rect">
            <a:avLst/>
          </a:prstGeom>
          <a:ln w="38100">
            <a:solidFill>
              <a:srgbClr val="AE906F"/>
            </a:solidFill>
          </a:ln>
        </p:spPr>
      </p:pic>
      <p:pic>
        <p:nvPicPr>
          <p:cNvPr id="14" name="Picture 13"/>
          <p:cNvPicPr>
            <a:picLocks noChangeAspect="1"/>
          </p:cNvPicPr>
          <p:nvPr userDrawn="1"/>
        </p:nvPicPr>
        <p:blipFill rotWithShape="1">
          <a:blip r:embed="rId6" cstate="print">
            <a:extLst>
              <a:ext uri="{28A0092B-C50C-407E-A947-70E740481C1C}">
                <a14:useLocalDpi xmlns:a14="http://schemas.microsoft.com/office/drawing/2010/main" val="0"/>
              </a:ext>
            </a:extLst>
          </a:blip>
          <a:srcRect l="5071" t="19746" r="10447" b="24303"/>
          <a:stretch/>
        </p:blipFill>
        <p:spPr>
          <a:xfrm>
            <a:off x="4601639" y="227556"/>
            <a:ext cx="1996636" cy="1981284"/>
          </a:xfrm>
          <a:prstGeom prst="rect">
            <a:avLst/>
          </a:prstGeom>
          <a:ln w="38100">
            <a:solidFill>
              <a:srgbClr val="AE906F"/>
            </a:solidFill>
          </a:ln>
        </p:spPr>
      </p:pic>
      <p:pic>
        <p:nvPicPr>
          <p:cNvPr id="15" name="Picture 14"/>
          <p:cNvPicPr>
            <a:picLocks noChangeAspect="1"/>
          </p:cNvPicPr>
          <p:nvPr userDrawn="1"/>
        </p:nvPicPr>
        <p:blipFill rotWithShape="1">
          <a:blip r:embed="rId7" cstate="print">
            <a:extLst>
              <a:ext uri="{28A0092B-C50C-407E-A947-70E740481C1C}">
                <a14:useLocalDpi xmlns:a14="http://schemas.microsoft.com/office/drawing/2010/main" val="0"/>
              </a:ext>
            </a:extLst>
          </a:blip>
          <a:srcRect l="2563" r="30253"/>
          <a:stretch/>
        </p:blipFill>
        <p:spPr>
          <a:xfrm>
            <a:off x="6775324" y="228600"/>
            <a:ext cx="1987676" cy="1981200"/>
          </a:xfrm>
          <a:prstGeom prst="rect">
            <a:avLst/>
          </a:prstGeom>
          <a:ln w="38100">
            <a:solidFill>
              <a:srgbClr val="AE906F"/>
            </a:solidFill>
          </a:ln>
        </p:spPr>
      </p:pic>
      <p:pic>
        <p:nvPicPr>
          <p:cNvPr id="16" name="Picture 15"/>
          <p:cNvPicPr>
            <a:picLocks noChangeAspect="1"/>
          </p:cNvPicPr>
          <p:nvPr userDrawn="1"/>
        </p:nvPicPr>
        <p:blipFill rotWithShape="1">
          <a:blip r:embed="rId8" cstate="print">
            <a:extLst>
              <a:ext uri="{28A0092B-C50C-407E-A947-70E740481C1C}">
                <a14:useLocalDpi xmlns:a14="http://schemas.microsoft.com/office/drawing/2010/main" val="0"/>
              </a:ext>
            </a:extLst>
          </a:blip>
          <a:srcRect l="25012" r="7453"/>
          <a:stretch/>
        </p:blipFill>
        <p:spPr>
          <a:xfrm>
            <a:off x="4589113" y="4565624"/>
            <a:ext cx="1972391" cy="2008358"/>
          </a:xfrm>
          <a:prstGeom prst="rect">
            <a:avLst/>
          </a:prstGeom>
          <a:ln w="38100">
            <a:solidFill>
              <a:srgbClr val="AE906F"/>
            </a:solidFill>
          </a:ln>
        </p:spPr>
      </p:pic>
      <p:pic>
        <p:nvPicPr>
          <p:cNvPr id="17" name="Picture 16"/>
          <p:cNvPicPr>
            <a:picLocks noChangeAspect="1"/>
          </p:cNvPicPr>
          <p:nvPr userDrawn="1"/>
        </p:nvPicPr>
        <p:blipFill rotWithShape="1">
          <a:blip r:embed="rId9" cstate="print">
            <a:extLst>
              <a:ext uri="{28A0092B-C50C-407E-A947-70E740481C1C}">
                <a14:useLocalDpi xmlns:a14="http://schemas.microsoft.com/office/drawing/2010/main" val="0"/>
              </a:ext>
            </a:extLst>
          </a:blip>
          <a:srcRect l="8231" r="25981"/>
          <a:stretch/>
        </p:blipFill>
        <p:spPr>
          <a:xfrm>
            <a:off x="266687" y="4572000"/>
            <a:ext cx="1963895" cy="1985677"/>
          </a:xfrm>
          <a:prstGeom prst="rect">
            <a:avLst/>
          </a:prstGeom>
          <a:ln w="38100">
            <a:solidFill>
              <a:srgbClr val="AE906F"/>
            </a:solidFill>
          </a:ln>
        </p:spPr>
      </p:pic>
      <p:pic>
        <p:nvPicPr>
          <p:cNvPr id="18" name="Picture 17"/>
          <p:cNvPicPr>
            <a:picLocks noChangeAspect="1"/>
          </p:cNvPicPr>
          <p:nvPr userDrawn="1"/>
        </p:nvPicPr>
        <p:blipFill rotWithShape="1">
          <a:blip r:embed="rId10">
            <a:extLst>
              <a:ext uri="{28A0092B-C50C-407E-A947-70E740481C1C}">
                <a14:useLocalDpi xmlns:a14="http://schemas.microsoft.com/office/drawing/2010/main" val="0"/>
              </a:ext>
            </a:extLst>
          </a:blip>
          <a:srcRect t="7265"/>
          <a:stretch/>
        </p:blipFill>
        <p:spPr>
          <a:xfrm>
            <a:off x="284018" y="2393373"/>
            <a:ext cx="1967480" cy="1957761"/>
          </a:xfrm>
          <a:prstGeom prst="rect">
            <a:avLst/>
          </a:prstGeom>
          <a:ln w="38100">
            <a:solidFill>
              <a:srgbClr val="AE906F"/>
            </a:solidFill>
          </a:ln>
        </p:spPr>
      </p:pic>
      <p:pic>
        <p:nvPicPr>
          <p:cNvPr id="19" name="Picture 18"/>
          <p:cNvPicPr>
            <a:picLocks noChangeAspect="1"/>
          </p:cNvPicPr>
          <p:nvPr userDrawn="1"/>
        </p:nvPicPr>
        <p:blipFill rotWithShape="1">
          <a:blip r:embed="rId11">
            <a:extLst>
              <a:ext uri="{28A0092B-C50C-407E-A947-70E740481C1C}">
                <a14:useLocalDpi xmlns:a14="http://schemas.microsoft.com/office/drawing/2010/main" val="0"/>
              </a:ext>
            </a:extLst>
          </a:blip>
          <a:srcRect r="26551" b="7792"/>
          <a:stretch/>
        </p:blipFill>
        <p:spPr>
          <a:xfrm>
            <a:off x="6769976" y="2404095"/>
            <a:ext cx="1950984" cy="1947039"/>
          </a:xfrm>
          <a:prstGeom prst="rect">
            <a:avLst/>
          </a:prstGeom>
          <a:ln w="38100">
            <a:solidFill>
              <a:srgbClr val="AE906F"/>
            </a:solidFill>
          </a:ln>
        </p:spPr>
      </p:pic>
      <p:pic>
        <p:nvPicPr>
          <p:cNvPr id="20" name="Picture 19"/>
          <p:cNvPicPr>
            <a:picLocks noChangeAspect="1"/>
          </p:cNvPicPr>
          <p:nvPr userDrawn="1"/>
        </p:nvPicPr>
        <p:blipFill rotWithShape="1">
          <a:blip r:embed="rId12">
            <a:extLst>
              <a:ext uri="{28A0092B-C50C-407E-A947-70E740481C1C}">
                <a14:useLocalDpi xmlns:a14="http://schemas.microsoft.com/office/drawing/2010/main" val="0"/>
              </a:ext>
            </a:extLst>
          </a:blip>
          <a:srcRect l="24143" t="2928" r="19158" b="20946"/>
          <a:stretch/>
        </p:blipFill>
        <p:spPr>
          <a:xfrm>
            <a:off x="2432536" y="4564912"/>
            <a:ext cx="1972391" cy="1992765"/>
          </a:xfrm>
          <a:prstGeom prst="rect">
            <a:avLst/>
          </a:prstGeom>
          <a:ln w="38100">
            <a:solidFill>
              <a:srgbClr val="AE906F"/>
            </a:solidFill>
          </a:ln>
        </p:spPr>
      </p:pic>
      <p:pic>
        <p:nvPicPr>
          <p:cNvPr id="21" name="Picture 20"/>
          <p:cNvPicPr>
            <a:picLocks noChangeAspect="1"/>
          </p:cNvPicPr>
          <p:nvPr userDrawn="1"/>
        </p:nvPicPr>
        <p:blipFill rotWithShape="1">
          <a:blip r:embed="rId13" cstate="print">
            <a:extLst>
              <a:ext uri="{28A0092B-C50C-407E-A947-70E740481C1C}">
                <a14:useLocalDpi xmlns:a14="http://schemas.microsoft.com/office/drawing/2010/main" val="0"/>
              </a:ext>
            </a:extLst>
          </a:blip>
          <a:srcRect l="10437" t="34452" r="7980" b="32774"/>
          <a:stretch/>
        </p:blipFill>
        <p:spPr>
          <a:xfrm>
            <a:off x="3339367" y="2509239"/>
            <a:ext cx="2363107" cy="863014"/>
          </a:xfrm>
          <a:prstGeom prst="rect">
            <a:avLst/>
          </a:prstGeom>
        </p:spPr>
      </p:pic>
    </p:spTree>
    <p:extLst>
      <p:ext uri="{BB962C8B-B14F-4D97-AF65-F5344CB8AC3E}">
        <p14:creationId xmlns:p14="http://schemas.microsoft.com/office/powerpoint/2010/main" val="3370691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219200"/>
          </a:xfrm>
        </p:spPr>
        <p:txBody>
          <a:bodyPr anchor="b"/>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209800"/>
            <a:ext cx="8229600" cy="4114800"/>
          </a:xfrm>
        </p:spPr>
        <p:txBody>
          <a:bodyPr>
            <a:normAutofit/>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DF1974-89ED-48C7-8A1C-BBE422DEB285}" type="slidenum">
              <a:rPr lang="en-US" smtClean="0"/>
              <a:t>‹#›</a:t>
            </a:fld>
            <a:endParaRPr lang="en-US"/>
          </a:p>
        </p:txBody>
      </p:sp>
    </p:spTree>
    <p:extLst>
      <p:ext uri="{BB962C8B-B14F-4D97-AF65-F5344CB8AC3E}">
        <p14:creationId xmlns:p14="http://schemas.microsoft.com/office/powerpoint/2010/main" val="2492704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2209800"/>
            <a:ext cx="4038600" cy="4114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209800"/>
            <a:ext cx="4038600" cy="41148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57156B83-768F-4CB9-8773-2C236B19C076}" type="datetime1">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DF1974-89ED-48C7-8A1C-BBE422DEB285}" type="slidenum">
              <a:rPr lang="en-US" smtClean="0"/>
              <a:t>‹#›</a:t>
            </a:fld>
            <a:endParaRPr lang="en-US"/>
          </a:p>
        </p:txBody>
      </p:sp>
    </p:spTree>
    <p:extLst>
      <p:ext uri="{BB962C8B-B14F-4D97-AF65-F5344CB8AC3E}">
        <p14:creationId xmlns:p14="http://schemas.microsoft.com/office/powerpoint/2010/main" val="272365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38183A-0C90-4A7F-A347-F11C04277EDF}" type="datetime1">
              <a:rPr lang="en-US" smtClean="0"/>
              <a:t>4/5/2016</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DF1974-89ED-48C7-8A1C-BBE422DEB285}" type="slidenum">
              <a:rPr lang="en-US" smtClean="0"/>
              <a:t>‹#›</a:t>
            </a:fld>
            <a:endParaRPr lang="en-US"/>
          </a:p>
        </p:txBody>
      </p:sp>
    </p:spTree>
    <p:extLst>
      <p:ext uri="{BB962C8B-B14F-4D97-AF65-F5344CB8AC3E}">
        <p14:creationId xmlns:p14="http://schemas.microsoft.com/office/powerpoint/2010/main" val="961863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BB061-35A2-4CFB-8FD0-A51C90B572CF}" type="datetime1">
              <a:rPr lang="en-US" smtClean="0"/>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DF1974-89ED-48C7-8A1C-BBE422DEB285}" type="slidenum">
              <a:rPr lang="en-US" smtClean="0"/>
              <a:t>‹#›</a:t>
            </a:fld>
            <a:endParaRPr lang="en-US"/>
          </a:p>
        </p:txBody>
      </p:sp>
    </p:spTree>
    <p:extLst>
      <p:ext uri="{BB962C8B-B14F-4D97-AF65-F5344CB8AC3E}">
        <p14:creationId xmlns:p14="http://schemas.microsoft.com/office/powerpoint/2010/main" val="12400958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228600" y="605947"/>
            <a:ext cx="8686800" cy="5744227"/>
          </a:xfrm>
          <a:prstGeom prst="rect">
            <a:avLst/>
          </a:prstGeom>
          <a:noFill/>
          <a:ln w="12700">
            <a:solidFill>
              <a:srgbClr val="6E5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3581400" y="217291"/>
            <a:ext cx="1927965" cy="685800"/>
          </a:xfrm>
          <a:prstGeom prst="rect">
            <a:avLst/>
          </a:prstGeom>
          <a:solidFill>
            <a:schemeClr val="bg1"/>
          </a:solidFill>
          <a:ln w="12700">
            <a:solidFill>
              <a:srgbClr val="6E5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3744308" y="152400"/>
            <a:ext cx="16002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990600"/>
            <a:ext cx="8229600" cy="1143000"/>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33600"/>
            <a:ext cx="82296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AE906F"/>
                </a:solidFill>
              </a:defRPr>
            </a:lvl1pPr>
          </a:lstStyle>
          <a:p>
            <a:fld id="{9712FDDD-A036-4857-8235-91262A4A8FB4}" type="datetime1">
              <a:rPr lang="en-US" smtClean="0"/>
              <a:t>4/5/2016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AE906F"/>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AE906F"/>
                </a:solidFill>
              </a:defRPr>
            </a:lvl1pPr>
          </a:lstStyle>
          <a:p>
            <a:fld id="{2CDF1974-89ED-48C7-8A1C-BBE422DEB285}" type="slidenum">
              <a:rPr lang="en-US" smtClean="0"/>
              <a:pPr/>
              <a:t>‹#›</a:t>
            </a:fld>
            <a:endParaRPr lang="en-US"/>
          </a:p>
        </p:txBody>
      </p:sp>
      <p:pic>
        <p:nvPicPr>
          <p:cNvPr id="7" name="Picture 6"/>
          <p:cNvPicPr>
            <a:picLocks noChangeAspect="1"/>
          </p:cNvPicPr>
          <p:nvPr userDrawn="1"/>
        </p:nvPicPr>
        <p:blipFill rotWithShape="1">
          <a:blip r:embed="rId7" cstate="print">
            <a:extLst>
              <a:ext uri="{28A0092B-C50C-407E-A947-70E740481C1C}">
                <a14:useLocalDpi xmlns:a14="http://schemas.microsoft.com/office/drawing/2010/main" val="0"/>
              </a:ext>
            </a:extLst>
          </a:blip>
          <a:srcRect l="10437" t="34452" r="7980" b="32774"/>
          <a:stretch/>
        </p:blipFill>
        <p:spPr>
          <a:xfrm>
            <a:off x="3706730" y="225642"/>
            <a:ext cx="1677307" cy="612558"/>
          </a:xfrm>
          <a:prstGeom prst="rect">
            <a:avLst/>
          </a:prstGeom>
        </p:spPr>
      </p:pic>
    </p:spTree>
    <p:extLst>
      <p:ext uri="{BB962C8B-B14F-4D97-AF65-F5344CB8AC3E}">
        <p14:creationId xmlns:p14="http://schemas.microsoft.com/office/powerpoint/2010/main" val="546368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ftr="0"/>
  <p:txStyles>
    <p:titleStyle>
      <a:lvl1pPr algn="ctr" defTabSz="914400" rtl="0" eaLnBrk="1" latinLnBrk="0" hangingPunct="1">
        <a:spcBef>
          <a:spcPct val="0"/>
        </a:spcBef>
        <a:buNone/>
        <a:defRPr sz="3200" b="0" kern="1200">
          <a:solidFill>
            <a:srgbClr val="AE906F"/>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preferrednet.net/events/index.as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lmori@preferredhotels.com" TargetMode="Externa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733800"/>
            <a:ext cx="4437738" cy="533400"/>
          </a:xfrm>
        </p:spPr>
        <p:txBody>
          <a:bodyPr>
            <a:normAutofit fontScale="90000"/>
          </a:bodyPr>
          <a:lstStyle/>
          <a:p>
            <a:r>
              <a:rPr lang="en-US" dirty="0" smtClean="0"/>
              <a:t>2017 Corporate RFP Educational Webinar </a:t>
            </a:r>
            <a:br>
              <a:rPr lang="en-US" dirty="0" smtClean="0"/>
            </a:br>
            <a:r>
              <a:rPr lang="en-US" dirty="0"/>
              <a:t/>
            </a:r>
            <a:br>
              <a:rPr lang="en-US" dirty="0"/>
            </a:br>
            <a:r>
              <a:rPr lang="en-US" dirty="0" smtClean="0"/>
              <a:t>for North America </a:t>
            </a:r>
            <a:endParaRPr lang="en-US" dirty="0"/>
          </a:p>
        </p:txBody>
      </p:sp>
      <p:sp>
        <p:nvSpPr>
          <p:cNvPr id="3" name="Subtitle 2"/>
          <p:cNvSpPr>
            <a:spLocks noGrp="1"/>
          </p:cNvSpPr>
          <p:nvPr>
            <p:ph type="subTitle" idx="1"/>
          </p:nvPr>
        </p:nvSpPr>
        <p:spPr/>
        <p:txBody>
          <a:bodyPr/>
          <a:lstStyle/>
          <a:p>
            <a:endParaRPr lang="en-US" dirty="0"/>
          </a:p>
          <a:p>
            <a:endParaRPr lang="en-US" dirty="0"/>
          </a:p>
        </p:txBody>
      </p:sp>
    </p:spTree>
    <p:extLst>
      <p:ext uri="{BB962C8B-B14F-4D97-AF65-F5344CB8AC3E}">
        <p14:creationId xmlns:p14="http://schemas.microsoft.com/office/powerpoint/2010/main" val="2073991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lstStyle/>
          <a:p>
            <a:r>
              <a:rPr lang="en-US" dirty="0" smtClean="0"/>
              <a:t>Travel Manager’s Goals &amp; Industry Trends </a:t>
            </a:r>
            <a:endParaRPr lang="en-US" dirty="0"/>
          </a:p>
        </p:txBody>
      </p:sp>
      <p:sp>
        <p:nvSpPr>
          <p:cNvPr id="3" name="Content Placeholder 2"/>
          <p:cNvSpPr>
            <a:spLocks noGrp="1"/>
          </p:cNvSpPr>
          <p:nvPr>
            <p:ph idx="1"/>
          </p:nvPr>
        </p:nvSpPr>
        <p:spPr>
          <a:xfrm>
            <a:off x="457200" y="1676400"/>
            <a:ext cx="8229600" cy="4648200"/>
          </a:xfrm>
        </p:spPr>
        <p:txBody>
          <a:bodyPr>
            <a:normAutofit fontScale="92500" lnSpcReduction="20000"/>
          </a:bodyPr>
          <a:lstStyle/>
          <a:p>
            <a:pPr marL="0" indent="0">
              <a:buNone/>
            </a:pPr>
            <a:r>
              <a:rPr lang="en-US" sz="1900" b="1" u="sng" dirty="0">
                <a:latin typeface="+mj-lt"/>
                <a:cs typeface="Times New Roman" pitchFamily="18" charset="0"/>
              </a:rPr>
              <a:t>Travel Manager’s Goals</a:t>
            </a:r>
          </a:p>
          <a:p>
            <a:r>
              <a:rPr lang="en-US" sz="1900" dirty="0">
                <a:latin typeface="+mj-lt"/>
                <a:cs typeface="Times New Roman" pitchFamily="18" charset="0"/>
              </a:rPr>
              <a:t>Reduce cost of travel program</a:t>
            </a:r>
          </a:p>
          <a:p>
            <a:r>
              <a:rPr lang="en-US" sz="1900" dirty="0">
                <a:latin typeface="+mj-lt"/>
                <a:cs typeface="Times New Roman" pitchFamily="18" charset="0"/>
              </a:rPr>
              <a:t>Select properties that best fulfill the clients needs</a:t>
            </a:r>
          </a:p>
          <a:p>
            <a:r>
              <a:rPr lang="en-US" sz="1900" dirty="0">
                <a:latin typeface="+mj-lt"/>
                <a:cs typeface="Times New Roman" pitchFamily="18" charset="0"/>
              </a:rPr>
              <a:t>Traveler safety &amp; satisfaction</a:t>
            </a:r>
          </a:p>
          <a:p>
            <a:r>
              <a:rPr lang="en-US" sz="1900" dirty="0">
                <a:latin typeface="+mj-lt"/>
                <a:cs typeface="Times New Roman" pitchFamily="18" charset="0"/>
              </a:rPr>
              <a:t>Long term business relationships with hotel partners</a:t>
            </a:r>
          </a:p>
          <a:p>
            <a:r>
              <a:rPr lang="en-US" sz="1900" dirty="0">
                <a:latin typeface="+mj-lt"/>
                <a:cs typeface="Times New Roman" pitchFamily="18" charset="0"/>
              </a:rPr>
              <a:t>Communicate through </a:t>
            </a:r>
            <a:r>
              <a:rPr lang="en-US" sz="1900" dirty="0" smtClean="0">
                <a:latin typeface="+mj-lt"/>
                <a:cs typeface="Times New Roman" pitchFamily="18" charset="0"/>
              </a:rPr>
              <a:t>Preferred Hotels &amp; Resorts </a:t>
            </a:r>
            <a:r>
              <a:rPr lang="en-US" sz="1900" dirty="0">
                <a:latin typeface="+mj-lt"/>
                <a:cs typeface="Times New Roman" pitchFamily="18" charset="0"/>
              </a:rPr>
              <a:t>Global Account Managers</a:t>
            </a:r>
          </a:p>
          <a:p>
            <a:pPr>
              <a:buFontTx/>
              <a:buChar char="-"/>
            </a:pPr>
            <a:endParaRPr lang="en-US" sz="1900" dirty="0">
              <a:latin typeface="+mj-lt"/>
              <a:cs typeface="Times New Roman" pitchFamily="18" charset="0"/>
            </a:endParaRPr>
          </a:p>
          <a:p>
            <a:pPr marL="0" indent="0">
              <a:buNone/>
            </a:pPr>
            <a:r>
              <a:rPr lang="en-US" sz="1900" b="1" u="sng" dirty="0">
                <a:latin typeface="+mj-lt"/>
                <a:cs typeface="Times New Roman" pitchFamily="18" charset="0"/>
              </a:rPr>
              <a:t>Trends</a:t>
            </a:r>
          </a:p>
          <a:p>
            <a:r>
              <a:rPr lang="en-US" sz="1900" dirty="0">
                <a:latin typeface="+mj-lt"/>
                <a:cs typeface="Times New Roman" pitchFamily="18" charset="0"/>
              </a:rPr>
              <a:t>Online booking tools being </a:t>
            </a:r>
            <a:r>
              <a:rPr lang="en-US" sz="1900" dirty="0" smtClean="0">
                <a:latin typeface="+mj-lt"/>
                <a:cs typeface="Times New Roman" pitchFamily="18" charset="0"/>
              </a:rPr>
              <a:t>used</a:t>
            </a:r>
          </a:p>
          <a:p>
            <a:r>
              <a:rPr lang="en-US" sz="1900" dirty="0" smtClean="0">
                <a:latin typeface="+mj-lt"/>
                <a:cs typeface="Times New Roman" pitchFamily="18" charset="0"/>
              </a:rPr>
              <a:t>Traveler feedback / Trip Advisor</a:t>
            </a:r>
          </a:p>
          <a:p>
            <a:r>
              <a:rPr lang="en-CA" sz="1900" dirty="0" smtClean="0">
                <a:latin typeface="+mj-lt"/>
                <a:cs typeface="Times New Roman" pitchFamily="18" charset="0"/>
              </a:rPr>
              <a:t>Stronger focus on LRA availability </a:t>
            </a:r>
            <a:endParaRPr lang="en-US" sz="1900" dirty="0" smtClean="0">
              <a:latin typeface="+mj-lt"/>
              <a:cs typeface="Times New Roman" pitchFamily="18" charset="0"/>
            </a:endParaRPr>
          </a:p>
          <a:p>
            <a:r>
              <a:rPr lang="en-US" sz="1900" dirty="0" smtClean="0">
                <a:latin typeface="+mj-lt"/>
                <a:cs typeface="Times New Roman" pitchFamily="18" charset="0"/>
              </a:rPr>
              <a:t>Fewer </a:t>
            </a:r>
            <a:r>
              <a:rPr lang="en-US" sz="1900" dirty="0">
                <a:latin typeface="+mj-lt"/>
                <a:cs typeface="Times New Roman" pitchFamily="18" charset="0"/>
              </a:rPr>
              <a:t>unsolicited bid lists accepted</a:t>
            </a:r>
          </a:p>
          <a:p>
            <a:r>
              <a:rPr lang="en-US" sz="1900" dirty="0">
                <a:latin typeface="+mj-lt"/>
                <a:cs typeface="Times New Roman" pitchFamily="18" charset="0"/>
              </a:rPr>
              <a:t>Consolidating number of hotels in programs</a:t>
            </a:r>
          </a:p>
          <a:p>
            <a:r>
              <a:rPr lang="en-US" sz="1900" dirty="0">
                <a:latin typeface="+mj-lt"/>
                <a:cs typeface="Times New Roman" pitchFamily="18" charset="0"/>
              </a:rPr>
              <a:t>Small meetings/group rooms information included in RFPs</a:t>
            </a:r>
          </a:p>
          <a:p>
            <a:r>
              <a:rPr lang="en-US" sz="1900" dirty="0">
                <a:latin typeface="+mj-lt"/>
                <a:cs typeface="Times New Roman" pitchFamily="18" charset="0"/>
              </a:rPr>
              <a:t>Travel Agency offices </a:t>
            </a:r>
            <a:r>
              <a:rPr lang="en-US" sz="1900" dirty="0" smtClean="0">
                <a:latin typeface="+mj-lt"/>
                <a:cs typeface="Times New Roman" pitchFamily="18" charset="0"/>
              </a:rPr>
              <a:t>closing /Agents </a:t>
            </a:r>
            <a:r>
              <a:rPr lang="en-US" sz="1900" dirty="0">
                <a:latin typeface="+mj-lt"/>
                <a:cs typeface="Times New Roman" pitchFamily="18" charset="0"/>
              </a:rPr>
              <a:t>working from home</a:t>
            </a:r>
          </a:p>
          <a:p>
            <a:pPr>
              <a:buFont typeface="Wingdings" pitchFamily="2" charset="2"/>
              <a:buChar char="§"/>
            </a:pPr>
            <a:endParaRPr lang="en-US" dirty="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10</a:t>
            </a:fld>
            <a:endParaRPr lang="en-US"/>
          </a:p>
        </p:txBody>
      </p:sp>
    </p:spTree>
    <p:extLst>
      <p:ext uri="{BB962C8B-B14F-4D97-AF65-F5344CB8AC3E}">
        <p14:creationId xmlns:p14="http://schemas.microsoft.com/office/powerpoint/2010/main" val="4187749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lstStyle/>
          <a:p>
            <a:r>
              <a:rPr lang="en-US" dirty="0" smtClean="0"/>
              <a:t>Corporate RFP Process </a:t>
            </a: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11</a:t>
            </a:fld>
            <a:endParaRPr lang="en-US"/>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96900" y="2133600"/>
            <a:ext cx="7949873" cy="1390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 y="3962400"/>
            <a:ext cx="795020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5275" y="2514600"/>
            <a:ext cx="9334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5275" y="4391025"/>
            <a:ext cx="9334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838200" y="2362200"/>
            <a:ext cx="2819400" cy="646331"/>
          </a:xfrm>
          <a:prstGeom prst="rect">
            <a:avLst/>
          </a:prstGeom>
          <a:noFill/>
        </p:spPr>
        <p:txBody>
          <a:bodyPr wrap="square" rtlCol="0">
            <a:spAutoFit/>
          </a:bodyPr>
          <a:lstStyle/>
          <a:p>
            <a:r>
              <a:rPr lang="en-US" dirty="0" smtClean="0"/>
              <a:t>GAM’s obtain information on account requirements </a:t>
            </a:r>
            <a:endParaRPr lang="en-US" dirty="0"/>
          </a:p>
        </p:txBody>
      </p:sp>
      <p:sp>
        <p:nvSpPr>
          <p:cNvPr id="12" name="TextBox 11"/>
          <p:cNvSpPr txBox="1"/>
          <p:nvPr/>
        </p:nvSpPr>
        <p:spPr>
          <a:xfrm>
            <a:off x="5257800" y="2362200"/>
            <a:ext cx="3124200" cy="923330"/>
          </a:xfrm>
          <a:prstGeom prst="rect">
            <a:avLst/>
          </a:prstGeom>
          <a:noFill/>
        </p:spPr>
        <p:txBody>
          <a:bodyPr wrap="square" rtlCol="0">
            <a:spAutoFit/>
          </a:bodyPr>
          <a:lstStyle/>
          <a:p>
            <a:r>
              <a:rPr lang="en-US" dirty="0" smtClean="0"/>
              <a:t>Client Bidder’s Conference via Webinar, call or face-to-face meeting</a:t>
            </a:r>
            <a:endParaRPr lang="en-US" dirty="0"/>
          </a:p>
        </p:txBody>
      </p:sp>
      <p:sp>
        <p:nvSpPr>
          <p:cNvPr id="13" name="TextBox 12"/>
          <p:cNvSpPr txBox="1"/>
          <p:nvPr/>
        </p:nvSpPr>
        <p:spPr>
          <a:xfrm>
            <a:off x="838200" y="4473059"/>
            <a:ext cx="2819400" cy="369332"/>
          </a:xfrm>
          <a:prstGeom prst="rect">
            <a:avLst/>
          </a:prstGeom>
          <a:noFill/>
        </p:spPr>
        <p:txBody>
          <a:bodyPr wrap="square" rtlCol="0">
            <a:spAutoFit/>
          </a:bodyPr>
          <a:lstStyle/>
          <a:p>
            <a:r>
              <a:rPr lang="en-US" dirty="0" smtClean="0"/>
              <a:t>Unsolicited Bids </a:t>
            </a:r>
            <a:endParaRPr lang="en-US" dirty="0"/>
          </a:p>
        </p:txBody>
      </p:sp>
      <p:sp>
        <p:nvSpPr>
          <p:cNvPr id="14" name="TextBox 13"/>
          <p:cNvSpPr txBox="1"/>
          <p:nvPr/>
        </p:nvSpPr>
        <p:spPr>
          <a:xfrm>
            <a:off x="5257800" y="4196060"/>
            <a:ext cx="2819400" cy="923330"/>
          </a:xfrm>
          <a:prstGeom prst="rect">
            <a:avLst/>
          </a:prstGeom>
          <a:noFill/>
        </p:spPr>
        <p:txBody>
          <a:bodyPr wrap="square" rtlCol="0">
            <a:spAutoFit/>
          </a:bodyPr>
          <a:lstStyle/>
          <a:p>
            <a:r>
              <a:rPr lang="en-US" dirty="0" smtClean="0"/>
              <a:t>GAM presents qualified hotels to client for possible bid invitation</a:t>
            </a:r>
            <a:endParaRPr lang="en-US" dirty="0"/>
          </a:p>
        </p:txBody>
      </p:sp>
    </p:spTree>
    <p:extLst>
      <p:ext uri="{BB962C8B-B14F-4D97-AF65-F5344CB8AC3E}">
        <p14:creationId xmlns:p14="http://schemas.microsoft.com/office/powerpoint/2010/main" val="1609352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85800"/>
          </a:xfrm>
        </p:spPr>
        <p:txBody>
          <a:bodyPr/>
          <a:lstStyle/>
          <a:p>
            <a:r>
              <a:rPr lang="en-US" dirty="0" smtClean="0"/>
              <a:t>Corporate RFP Process – Continued </a:t>
            </a: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12</a:t>
            </a:fld>
            <a:endParaRPr lang="en-US"/>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600" y="1905000"/>
            <a:ext cx="7949873"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657600"/>
            <a:ext cx="7949873" cy="1390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8211" y="2286000"/>
            <a:ext cx="93345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9220" y="4085904"/>
            <a:ext cx="9334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951345" y="2366446"/>
            <a:ext cx="2514600" cy="369332"/>
          </a:xfrm>
          <a:prstGeom prst="rect">
            <a:avLst/>
          </a:prstGeom>
          <a:noFill/>
        </p:spPr>
        <p:txBody>
          <a:bodyPr wrap="square" rtlCol="0">
            <a:spAutoFit/>
          </a:bodyPr>
          <a:lstStyle/>
          <a:p>
            <a:r>
              <a:rPr lang="en-US" dirty="0" smtClean="0"/>
              <a:t>RFP Distribution </a:t>
            </a:r>
            <a:endParaRPr lang="en-US" dirty="0"/>
          </a:p>
        </p:txBody>
      </p:sp>
      <p:sp>
        <p:nvSpPr>
          <p:cNvPr id="13" name="TextBox 12"/>
          <p:cNvSpPr txBox="1"/>
          <p:nvPr/>
        </p:nvSpPr>
        <p:spPr>
          <a:xfrm>
            <a:off x="5029200" y="1950947"/>
            <a:ext cx="3352800" cy="1477328"/>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Client launches bids to GAMs </a:t>
            </a:r>
          </a:p>
          <a:p>
            <a:pPr marL="285750" indent="-285750">
              <a:buFont typeface="Arial" panose="020B0604020202020204" pitchFamily="34" charset="0"/>
              <a:buChar char="•"/>
            </a:pPr>
            <a:r>
              <a:rPr lang="en-US" dirty="0" smtClean="0"/>
              <a:t>Preferred Hotels &amp; Resorts launches bids to hotels via Lanyon </a:t>
            </a:r>
            <a:endParaRPr lang="en-US" dirty="0"/>
          </a:p>
        </p:txBody>
      </p:sp>
      <p:sp>
        <p:nvSpPr>
          <p:cNvPr id="14" name="TextBox 13"/>
          <p:cNvSpPr txBox="1"/>
          <p:nvPr/>
        </p:nvSpPr>
        <p:spPr>
          <a:xfrm>
            <a:off x="951345" y="4167938"/>
            <a:ext cx="2514600" cy="369332"/>
          </a:xfrm>
          <a:prstGeom prst="rect">
            <a:avLst/>
          </a:prstGeom>
          <a:noFill/>
        </p:spPr>
        <p:txBody>
          <a:bodyPr wrap="square" rtlCol="0">
            <a:spAutoFit/>
          </a:bodyPr>
          <a:lstStyle/>
          <a:p>
            <a:r>
              <a:rPr lang="en-US" dirty="0" smtClean="0"/>
              <a:t>RFP Completion  </a:t>
            </a:r>
            <a:endParaRPr lang="en-US" dirty="0"/>
          </a:p>
        </p:txBody>
      </p:sp>
      <p:sp>
        <p:nvSpPr>
          <p:cNvPr id="15" name="TextBox 14"/>
          <p:cNvSpPr txBox="1"/>
          <p:nvPr/>
        </p:nvSpPr>
        <p:spPr>
          <a:xfrm>
            <a:off x="4038600" y="3708611"/>
            <a:ext cx="4419600"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Review new RFP documents in Lanyon prior to completing bid. </a:t>
            </a:r>
          </a:p>
          <a:p>
            <a:pPr marL="285750" indent="-285750">
              <a:buFont typeface="Arial" panose="020B0604020202020204" pitchFamily="34" charset="0"/>
              <a:buChar char="•"/>
            </a:pPr>
            <a:r>
              <a:rPr lang="en-US" dirty="0" smtClean="0"/>
              <a:t>Hotels to complete and submit bids via Lanyon by deadline</a:t>
            </a:r>
            <a:endParaRPr lang="en-US" dirty="0"/>
          </a:p>
        </p:txBody>
      </p:sp>
    </p:spTree>
    <p:extLst>
      <p:ext uri="{BB962C8B-B14F-4D97-AF65-F5344CB8AC3E}">
        <p14:creationId xmlns:p14="http://schemas.microsoft.com/office/powerpoint/2010/main" val="645238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lstStyle/>
          <a:p>
            <a:r>
              <a:rPr lang="en-US" dirty="0" smtClean="0"/>
              <a:t>Corporate RFP Process – Continued </a:t>
            </a: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13</a:t>
            </a:fld>
            <a:endParaRPr lang="en-US"/>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600" y="1676400"/>
            <a:ext cx="7943776" cy="146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3208193"/>
            <a:ext cx="794385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4678218"/>
            <a:ext cx="794385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2133600"/>
            <a:ext cx="93345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3698875"/>
            <a:ext cx="93345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5144942"/>
            <a:ext cx="93345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62000" y="2074103"/>
            <a:ext cx="2971800" cy="646331"/>
          </a:xfrm>
          <a:prstGeom prst="rect">
            <a:avLst/>
          </a:prstGeom>
          <a:noFill/>
        </p:spPr>
        <p:txBody>
          <a:bodyPr wrap="square" rtlCol="0">
            <a:spAutoFit/>
          </a:bodyPr>
          <a:lstStyle/>
          <a:p>
            <a:r>
              <a:rPr lang="en-US" dirty="0" smtClean="0"/>
              <a:t>Review and Submission of RFP’s </a:t>
            </a:r>
            <a:endParaRPr lang="en-US" dirty="0"/>
          </a:p>
        </p:txBody>
      </p:sp>
      <p:sp>
        <p:nvSpPr>
          <p:cNvPr id="14" name="TextBox 13"/>
          <p:cNvSpPr txBox="1"/>
          <p:nvPr/>
        </p:nvSpPr>
        <p:spPr>
          <a:xfrm>
            <a:off x="5257800" y="1940222"/>
            <a:ext cx="2971800" cy="923330"/>
          </a:xfrm>
          <a:prstGeom prst="rect">
            <a:avLst/>
          </a:prstGeom>
          <a:noFill/>
        </p:spPr>
        <p:txBody>
          <a:bodyPr wrap="square" rtlCol="0">
            <a:spAutoFit/>
          </a:bodyPr>
          <a:lstStyle/>
          <a:p>
            <a:r>
              <a:rPr lang="en-US" dirty="0" smtClean="0"/>
              <a:t>Hotels to thoroughly review bid and submit best offer on first round</a:t>
            </a:r>
            <a:endParaRPr lang="en-US" dirty="0"/>
          </a:p>
        </p:txBody>
      </p:sp>
      <p:sp>
        <p:nvSpPr>
          <p:cNvPr id="15" name="TextBox 14"/>
          <p:cNvSpPr txBox="1"/>
          <p:nvPr/>
        </p:nvSpPr>
        <p:spPr>
          <a:xfrm>
            <a:off x="762000" y="3758539"/>
            <a:ext cx="2971800" cy="369332"/>
          </a:xfrm>
          <a:prstGeom prst="rect">
            <a:avLst/>
          </a:prstGeom>
          <a:noFill/>
        </p:spPr>
        <p:txBody>
          <a:bodyPr wrap="square" rtlCol="0">
            <a:spAutoFit/>
          </a:bodyPr>
          <a:lstStyle/>
          <a:p>
            <a:r>
              <a:rPr lang="en-US" dirty="0" smtClean="0"/>
              <a:t>Renegotiations </a:t>
            </a:r>
            <a:endParaRPr lang="en-US" dirty="0"/>
          </a:p>
        </p:txBody>
      </p:sp>
      <p:sp>
        <p:nvSpPr>
          <p:cNvPr id="16" name="TextBox 15"/>
          <p:cNvSpPr txBox="1"/>
          <p:nvPr/>
        </p:nvSpPr>
        <p:spPr>
          <a:xfrm>
            <a:off x="5271655" y="3481540"/>
            <a:ext cx="2971800" cy="923330"/>
          </a:xfrm>
          <a:prstGeom prst="rect">
            <a:avLst/>
          </a:prstGeom>
          <a:noFill/>
        </p:spPr>
        <p:txBody>
          <a:bodyPr wrap="square" rtlCol="0">
            <a:spAutoFit/>
          </a:bodyPr>
          <a:lstStyle/>
          <a:p>
            <a:r>
              <a:rPr lang="en-US" dirty="0" smtClean="0"/>
              <a:t>Follow client’s renegotiation requirements for a successful process. </a:t>
            </a:r>
            <a:endParaRPr lang="en-US" dirty="0"/>
          </a:p>
        </p:txBody>
      </p:sp>
      <p:sp>
        <p:nvSpPr>
          <p:cNvPr id="17" name="TextBox 16"/>
          <p:cNvSpPr txBox="1"/>
          <p:nvPr/>
        </p:nvSpPr>
        <p:spPr>
          <a:xfrm>
            <a:off x="762000" y="5228564"/>
            <a:ext cx="2971800" cy="369332"/>
          </a:xfrm>
          <a:prstGeom prst="rect">
            <a:avLst/>
          </a:prstGeom>
          <a:noFill/>
        </p:spPr>
        <p:txBody>
          <a:bodyPr wrap="square" rtlCol="0">
            <a:spAutoFit/>
          </a:bodyPr>
          <a:lstStyle/>
          <a:p>
            <a:r>
              <a:rPr lang="en-US" dirty="0" smtClean="0"/>
              <a:t>Hotel Selection Results </a:t>
            </a:r>
            <a:endParaRPr lang="en-US" dirty="0"/>
          </a:p>
        </p:txBody>
      </p:sp>
      <p:sp>
        <p:nvSpPr>
          <p:cNvPr id="18" name="TextBox 17"/>
          <p:cNvSpPr txBox="1"/>
          <p:nvPr/>
        </p:nvSpPr>
        <p:spPr>
          <a:xfrm>
            <a:off x="4724400" y="4766899"/>
            <a:ext cx="3733800"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Client to provide GAM with acceptance or denial notification</a:t>
            </a:r>
          </a:p>
          <a:p>
            <a:pPr marL="285750" indent="-285750">
              <a:buFont typeface="Arial" panose="020B0604020202020204" pitchFamily="34" charset="0"/>
              <a:buChar char="•"/>
            </a:pPr>
            <a:r>
              <a:rPr lang="en-US" dirty="0" smtClean="0"/>
              <a:t>PH&amp;R distributes notifications to hotels </a:t>
            </a:r>
            <a:endParaRPr lang="en-US" dirty="0"/>
          </a:p>
        </p:txBody>
      </p:sp>
    </p:spTree>
    <p:extLst>
      <p:ext uri="{BB962C8B-B14F-4D97-AF65-F5344CB8AC3E}">
        <p14:creationId xmlns:p14="http://schemas.microsoft.com/office/powerpoint/2010/main" val="1621863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533400"/>
          </a:xfrm>
        </p:spPr>
        <p:txBody>
          <a:bodyPr>
            <a:normAutofit fontScale="90000"/>
          </a:bodyPr>
          <a:lstStyle/>
          <a:p>
            <a:r>
              <a:rPr lang="en-US" dirty="0" smtClean="0"/>
              <a:t>Corporate RFP Process – Continued </a:t>
            </a: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14</a:t>
            </a:fld>
            <a:endParaRPr lang="en-US"/>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600200"/>
            <a:ext cx="7949873" cy="146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0"/>
            <a:ext cx="7950200" cy="329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3599" y="2049978"/>
            <a:ext cx="93821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4572000"/>
            <a:ext cx="93821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066800" y="2133600"/>
            <a:ext cx="1699492" cy="369332"/>
          </a:xfrm>
          <a:prstGeom prst="rect">
            <a:avLst/>
          </a:prstGeom>
          <a:noFill/>
        </p:spPr>
        <p:txBody>
          <a:bodyPr wrap="square" rtlCol="0">
            <a:spAutoFit/>
          </a:bodyPr>
          <a:lstStyle/>
          <a:p>
            <a:r>
              <a:rPr lang="en-US" dirty="0" smtClean="0"/>
              <a:t>Rate Loading </a:t>
            </a:r>
            <a:endParaRPr lang="en-US" dirty="0"/>
          </a:p>
        </p:txBody>
      </p:sp>
      <p:sp>
        <p:nvSpPr>
          <p:cNvPr id="11" name="TextBox 10"/>
          <p:cNvSpPr txBox="1"/>
          <p:nvPr/>
        </p:nvSpPr>
        <p:spPr>
          <a:xfrm>
            <a:off x="4724400" y="1718101"/>
            <a:ext cx="3505200" cy="1200329"/>
          </a:xfrm>
          <a:prstGeom prst="rect">
            <a:avLst/>
          </a:prstGeom>
          <a:noFill/>
        </p:spPr>
        <p:txBody>
          <a:bodyPr wrap="square" rtlCol="0">
            <a:spAutoFit/>
          </a:bodyPr>
          <a:lstStyle/>
          <a:p>
            <a:r>
              <a:rPr lang="en-US" dirty="0" smtClean="0"/>
              <a:t>Hotels are responsible for loading accepted rates in </a:t>
            </a:r>
            <a:r>
              <a:rPr lang="en-US" dirty="0" err="1" smtClean="0"/>
              <a:t>SynXis</a:t>
            </a:r>
            <a:r>
              <a:rPr lang="en-US" dirty="0" smtClean="0"/>
              <a:t> as soon as acceptance notification is received</a:t>
            </a:r>
            <a:endParaRPr lang="en-US" dirty="0"/>
          </a:p>
        </p:txBody>
      </p:sp>
      <p:sp>
        <p:nvSpPr>
          <p:cNvPr id="12" name="TextBox 11"/>
          <p:cNvSpPr txBox="1"/>
          <p:nvPr/>
        </p:nvSpPr>
        <p:spPr>
          <a:xfrm>
            <a:off x="914400" y="4378622"/>
            <a:ext cx="2438400" cy="646331"/>
          </a:xfrm>
          <a:prstGeom prst="rect">
            <a:avLst/>
          </a:prstGeom>
          <a:noFill/>
        </p:spPr>
        <p:txBody>
          <a:bodyPr wrap="square" rtlCol="0">
            <a:spAutoFit/>
          </a:bodyPr>
          <a:lstStyle/>
          <a:p>
            <a:r>
              <a:rPr lang="en-US" dirty="0" smtClean="0"/>
              <a:t>Rate Audit within 2 weeks of acceptance </a:t>
            </a:r>
            <a:endParaRPr lang="en-US" dirty="0"/>
          </a:p>
        </p:txBody>
      </p:sp>
      <p:sp>
        <p:nvSpPr>
          <p:cNvPr id="13" name="TextBox 12"/>
          <p:cNvSpPr txBox="1"/>
          <p:nvPr/>
        </p:nvSpPr>
        <p:spPr>
          <a:xfrm>
            <a:off x="4824412" y="3124200"/>
            <a:ext cx="3405187" cy="313932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Clients will conduct rate loading audits checking for rate loading errors and non loaded rates</a:t>
            </a:r>
          </a:p>
          <a:p>
            <a:pPr marL="285750" indent="-285750">
              <a:buFont typeface="Arial" panose="020B0604020202020204" pitchFamily="34" charset="0"/>
              <a:buChar char="•"/>
            </a:pPr>
            <a:r>
              <a:rPr lang="en-US" dirty="0" smtClean="0"/>
              <a:t>Squatters will be asked to remove their rates immediately </a:t>
            </a:r>
          </a:p>
          <a:p>
            <a:pPr marL="285750" indent="-285750">
              <a:buFont typeface="Arial" panose="020B0604020202020204" pitchFamily="34" charset="0"/>
              <a:buChar char="•"/>
            </a:pPr>
            <a:r>
              <a:rPr lang="en-US" dirty="0" smtClean="0"/>
              <a:t>Squatters risk developing a bad reputation with accounts</a:t>
            </a:r>
          </a:p>
          <a:p>
            <a:pPr marL="285750" indent="-285750">
              <a:buFont typeface="Arial" panose="020B0604020202020204" pitchFamily="34" charset="0"/>
              <a:buChar char="•"/>
            </a:pPr>
            <a:r>
              <a:rPr lang="en-US" dirty="0" smtClean="0"/>
              <a:t>Audits may continue into the 2</a:t>
            </a:r>
            <a:r>
              <a:rPr lang="en-US" baseline="30000" dirty="0" smtClean="0"/>
              <a:t>nd</a:t>
            </a:r>
            <a:r>
              <a:rPr lang="en-US" dirty="0" smtClean="0"/>
              <a:t> quarter of 2017 </a:t>
            </a:r>
            <a:endParaRPr lang="en-US" dirty="0"/>
          </a:p>
        </p:txBody>
      </p:sp>
    </p:spTree>
    <p:extLst>
      <p:ext uri="{BB962C8B-B14F-4D97-AF65-F5344CB8AC3E}">
        <p14:creationId xmlns:p14="http://schemas.microsoft.com/office/powerpoint/2010/main" val="2111911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85800"/>
          </a:xfrm>
        </p:spPr>
        <p:txBody>
          <a:bodyPr/>
          <a:lstStyle/>
          <a:p>
            <a:r>
              <a:rPr lang="en-US" dirty="0" err="1" smtClean="0"/>
              <a:t>iBid</a:t>
            </a:r>
            <a:r>
              <a:rPr lang="en-US" dirty="0" smtClean="0"/>
              <a:t> Lanyon &amp; Registration</a:t>
            </a:r>
            <a:endParaRPr lang="en-US" dirty="0"/>
          </a:p>
        </p:txBody>
      </p:sp>
      <p:sp>
        <p:nvSpPr>
          <p:cNvPr id="3" name="Content Placeholder 2"/>
          <p:cNvSpPr>
            <a:spLocks noGrp="1"/>
          </p:cNvSpPr>
          <p:nvPr>
            <p:ph idx="1"/>
          </p:nvPr>
        </p:nvSpPr>
        <p:spPr>
          <a:xfrm>
            <a:off x="457200" y="1752600"/>
            <a:ext cx="8229600" cy="4648200"/>
          </a:xfrm>
        </p:spPr>
        <p:txBody>
          <a:bodyPr>
            <a:normAutofit fontScale="77500" lnSpcReduction="20000"/>
          </a:bodyPr>
          <a:lstStyle/>
          <a:p>
            <a:r>
              <a:rPr lang="en-US" sz="2100" dirty="0" err="1">
                <a:latin typeface="+mj-lt"/>
                <a:cs typeface="Times New Roman" pitchFamily="18" charset="0"/>
              </a:rPr>
              <a:t>iBid</a:t>
            </a:r>
            <a:r>
              <a:rPr lang="en-US" sz="2100" dirty="0">
                <a:latin typeface="+mj-lt"/>
                <a:cs typeface="Times New Roman" pitchFamily="18" charset="0"/>
              </a:rPr>
              <a:t> Lanyon is an automated electronic RFP submission tool used to collect and transfer bid data.  Accounts and passcodes are assigned and managed at the property level. </a:t>
            </a:r>
          </a:p>
          <a:p>
            <a:endParaRPr lang="en-US" sz="2100" dirty="0">
              <a:latin typeface="+mj-lt"/>
              <a:cs typeface="Times New Roman" pitchFamily="18" charset="0"/>
            </a:endParaRPr>
          </a:p>
          <a:p>
            <a:r>
              <a:rPr lang="en-US" sz="2100" dirty="0">
                <a:latin typeface="+mj-lt"/>
                <a:cs typeface="Times New Roman" pitchFamily="18" charset="0"/>
              </a:rPr>
              <a:t>Annual registration for the </a:t>
            </a:r>
            <a:r>
              <a:rPr lang="en-US" sz="2100" dirty="0" smtClean="0">
                <a:latin typeface="+mj-lt"/>
                <a:cs typeface="Times New Roman" pitchFamily="18" charset="0"/>
              </a:rPr>
              <a:t>2017 </a:t>
            </a:r>
            <a:r>
              <a:rPr lang="en-US" sz="2100" dirty="0" err="1">
                <a:latin typeface="+mj-lt"/>
                <a:cs typeface="Times New Roman" pitchFamily="18" charset="0"/>
              </a:rPr>
              <a:t>iBid</a:t>
            </a:r>
            <a:r>
              <a:rPr lang="en-US" sz="2100" dirty="0">
                <a:latin typeface="+mj-lt"/>
                <a:cs typeface="Times New Roman" pitchFamily="18" charset="0"/>
              </a:rPr>
              <a:t> Lanyon RFP season launches via invitation through </a:t>
            </a:r>
            <a:r>
              <a:rPr lang="en-US" sz="2100" dirty="0" smtClean="0">
                <a:latin typeface="+mj-lt"/>
                <a:cs typeface="Times New Roman" pitchFamily="18" charset="0"/>
              </a:rPr>
              <a:t>the @</a:t>
            </a:r>
            <a:r>
              <a:rPr lang="en-US" sz="2100" dirty="0" err="1" smtClean="0">
                <a:latin typeface="+mj-lt"/>
                <a:cs typeface="Times New Roman" pitchFamily="18" charset="0"/>
              </a:rPr>
              <a:t>PreferredHotels</a:t>
            </a:r>
            <a:r>
              <a:rPr lang="en-US" sz="2100" dirty="0" smtClean="0">
                <a:latin typeface="+mj-lt"/>
                <a:cs typeface="Times New Roman" pitchFamily="18" charset="0"/>
              </a:rPr>
              <a:t> newsletter and </a:t>
            </a:r>
            <a:r>
              <a:rPr lang="en-US" sz="2100" dirty="0">
                <a:latin typeface="+mj-lt"/>
                <a:cs typeface="Times New Roman" pitchFamily="18" charset="0"/>
              </a:rPr>
              <a:t>posted on </a:t>
            </a:r>
            <a:r>
              <a:rPr lang="en-US" sz="2100" dirty="0" smtClean="0">
                <a:latin typeface="+mj-lt"/>
                <a:cs typeface="Times New Roman" pitchFamily="18" charset="0"/>
              </a:rPr>
              <a:t>PreferredNet June 2016. </a:t>
            </a:r>
            <a:endParaRPr lang="en-US" sz="2100" dirty="0">
              <a:latin typeface="+mj-lt"/>
              <a:cs typeface="Times New Roman" pitchFamily="18" charset="0"/>
            </a:endParaRPr>
          </a:p>
          <a:p>
            <a:endParaRPr lang="en-US" sz="2100" dirty="0">
              <a:latin typeface="+mj-lt"/>
              <a:cs typeface="Times New Roman" pitchFamily="18" charset="0"/>
            </a:endParaRPr>
          </a:p>
          <a:p>
            <a:r>
              <a:rPr lang="en-US" sz="2100" dirty="0">
                <a:latin typeface="+mj-lt"/>
                <a:cs typeface="Times New Roman" pitchFamily="18" charset="0"/>
              </a:rPr>
              <a:t>Enrollment includes hotel Lanyon account, selection of partner TMC &amp; leisure consortia bids,  live webinar training sessions and customer service support.</a:t>
            </a:r>
          </a:p>
          <a:p>
            <a:endParaRPr lang="en-US" sz="2100" dirty="0">
              <a:latin typeface="+mj-lt"/>
              <a:cs typeface="Times New Roman" pitchFamily="18" charset="0"/>
            </a:endParaRPr>
          </a:p>
          <a:p>
            <a:r>
              <a:rPr lang="en-US" sz="2100" dirty="0">
                <a:latin typeface="+mj-lt"/>
                <a:cs typeface="Times New Roman" pitchFamily="18" charset="0"/>
              </a:rPr>
              <a:t>‘Concierge Service’ option licenses your Lanyon account for the season and engages a Preferred </a:t>
            </a:r>
            <a:r>
              <a:rPr lang="en-US" sz="2100" dirty="0" smtClean="0">
                <a:latin typeface="+mj-lt"/>
                <a:cs typeface="Times New Roman" pitchFamily="18" charset="0"/>
              </a:rPr>
              <a:t>Hotels &amp; Resorts personal </a:t>
            </a:r>
            <a:r>
              <a:rPr lang="en-US" sz="2100" dirty="0">
                <a:latin typeface="+mj-lt"/>
                <a:cs typeface="Times New Roman" pitchFamily="18" charset="0"/>
              </a:rPr>
              <a:t>administrator to complete desired bids on your behalf.</a:t>
            </a:r>
          </a:p>
          <a:p>
            <a:endParaRPr lang="en-US" sz="2100" dirty="0">
              <a:latin typeface="+mj-lt"/>
              <a:cs typeface="Times New Roman" pitchFamily="18" charset="0"/>
            </a:endParaRPr>
          </a:p>
          <a:p>
            <a:pPr lvl="0"/>
            <a:r>
              <a:rPr lang="en-US" sz="2100" dirty="0" err="1">
                <a:latin typeface="+mj-lt"/>
              </a:rPr>
              <a:t>SynXis</a:t>
            </a:r>
            <a:r>
              <a:rPr lang="en-US" sz="2100" dirty="0">
                <a:latin typeface="+mj-lt"/>
              </a:rPr>
              <a:t> Rate Loading Service option engages Preferred Hotels &amp; Resorts Reservations Database Services to load accepted account bids in Lanyon into the </a:t>
            </a:r>
            <a:r>
              <a:rPr lang="en-US" sz="2100" dirty="0" err="1" smtClean="0">
                <a:latin typeface="+mj-lt"/>
              </a:rPr>
              <a:t>SynXis</a:t>
            </a:r>
            <a:r>
              <a:rPr lang="en-US" sz="2100" dirty="0" smtClean="0">
                <a:latin typeface="+mj-lt"/>
              </a:rPr>
              <a:t> </a:t>
            </a:r>
            <a:r>
              <a:rPr lang="en-US" sz="2100" dirty="0">
                <a:latin typeface="+mj-lt"/>
              </a:rPr>
              <a:t>CRS and GDS on your behalf.</a:t>
            </a:r>
          </a:p>
          <a:p>
            <a:pPr marL="0" indent="0">
              <a:buNone/>
            </a:pP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15</a:t>
            </a:fld>
            <a:endParaRPr lang="en-US"/>
          </a:p>
        </p:txBody>
      </p:sp>
    </p:spTree>
    <p:extLst>
      <p:ext uri="{BB962C8B-B14F-4D97-AF65-F5344CB8AC3E}">
        <p14:creationId xmlns:p14="http://schemas.microsoft.com/office/powerpoint/2010/main" val="14960169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685800"/>
          </a:xfrm>
        </p:spPr>
        <p:txBody>
          <a:bodyPr>
            <a:normAutofit fontScale="90000"/>
          </a:bodyPr>
          <a:lstStyle/>
          <a:p>
            <a:r>
              <a:rPr lang="en-US" dirty="0" smtClean="0"/>
              <a:t/>
            </a:r>
            <a:br>
              <a:rPr lang="en-US" dirty="0" smtClean="0"/>
            </a:br>
            <a:r>
              <a:rPr lang="en-US" dirty="0"/>
              <a:t/>
            </a:r>
            <a:br>
              <a:rPr lang="en-US" dirty="0"/>
            </a:br>
            <a:r>
              <a:rPr lang="en-US" dirty="0" err="1"/>
              <a:t>iBid</a:t>
            </a:r>
            <a:r>
              <a:rPr lang="en-US" dirty="0"/>
              <a:t> Lanyon &amp; </a:t>
            </a:r>
            <a:r>
              <a:rPr lang="en-US" dirty="0" smtClean="0"/>
              <a:t>Registration - continued</a:t>
            </a: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16</a:t>
            </a:fld>
            <a:endParaRPr lang="en-US"/>
          </a:p>
        </p:txBody>
      </p:sp>
      <p:sp>
        <p:nvSpPr>
          <p:cNvPr id="6" name="Content Placeholder 5"/>
          <p:cNvSpPr>
            <a:spLocks noGrp="1"/>
          </p:cNvSpPr>
          <p:nvPr>
            <p:ph idx="1"/>
          </p:nvPr>
        </p:nvSpPr>
        <p:spPr>
          <a:xfrm>
            <a:off x="457200" y="2057400"/>
            <a:ext cx="8229600" cy="4114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t">
            <a:noAutofit/>
          </a:bodyPr>
          <a:lstStyle/>
          <a:p>
            <a:r>
              <a:rPr lang="en-US" sz="1800" dirty="0" smtClean="0">
                <a:solidFill>
                  <a:schemeClr val="tx1"/>
                </a:solidFill>
                <a:latin typeface="+mj-lt"/>
                <a:cs typeface="Times New Roman" pitchFamily="18" charset="0"/>
              </a:rPr>
              <a:t>All </a:t>
            </a:r>
            <a:r>
              <a:rPr lang="en-US" sz="1800" dirty="0">
                <a:solidFill>
                  <a:schemeClr val="tx1"/>
                </a:solidFill>
                <a:latin typeface="+mj-lt"/>
                <a:cs typeface="Times New Roman" pitchFamily="18" charset="0"/>
              </a:rPr>
              <a:t>properties are issued codes to access </a:t>
            </a:r>
            <a:r>
              <a:rPr lang="en-US" sz="1800" dirty="0" smtClean="0">
                <a:solidFill>
                  <a:schemeClr val="tx1"/>
                </a:solidFill>
                <a:latin typeface="+mj-lt"/>
                <a:cs typeface="Times New Roman" pitchFamily="18" charset="0"/>
              </a:rPr>
              <a:t>PreferredNet. </a:t>
            </a:r>
          </a:p>
          <a:p>
            <a:endParaRPr lang="en-US" sz="1800" dirty="0">
              <a:solidFill>
                <a:schemeClr val="tx1"/>
              </a:solidFill>
              <a:latin typeface="+mj-lt"/>
              <a:cs typeface="Times New Roman" pitchFamily="18" charset="0"/>
            </a:endParaRPr>
          </a:p>
          <a:p>
            <a:r>
              <a:rPr lang="en-US" sz="1800" dirty="0" smtClean="0">
                <a:solidFill>
                  <a:schemeClr val="tx1"/>
                </a:solidFill>
                <a:latin typeface="+mj-lt"/>
                <a:cs typeface="Times New Roman" pitchFamily="18" charset="0"/>
              </a:rPr>
              <a:t>Individuals </a:t>
            </a:r>
            <a:r>
              <a:rPr lang="en-US" sz="1800" dirty="0">
                <a:solidFill>
                  <a:schemeClr val="tx1"/>
                </a:solidFill>
                <a:latin typeface="+mj-lt"/>
                <a:cs typeface="Times New Roman" pitchFamily="18" charset="0"/>
              </a:rPr>
              <a:t>registered to iBid Lanyon </a:t>
            </a:r>
            <a:r>
              <a:rPr lang="en-US" sz="1800" dirty="0" smtClean="0">
                <a:solidFill>
                  <a:schemeClr val="tx1"/>
                </a:solidFill>
                <a:latin typeface="+mj-lt"/>
                <a:cs typeface="Times New Roman" pitchFamily="18" charset="0"/>
              </a:rPr>
              <a:t>RFP will have the right </a:t>
            </a:r>
            <a:r>
              <a:rPr lang="en-US" sz="1800" dirty="0">
                <a:solidFill>
                  <a:schemeClr val="tx1"/>
                </a:solidFill>
                <a:latin typeface="+mj-lt"/>
                <a:cs typeface="Times New Roman" pitchFamily="18" charset="0"/>
              </a:rPr>
              <a:t>to access the corporate account survey </a:t>
            </a:r>
            <a:r>
              <a:rPr lang="en-US" sz="1800" dirty="0" smtClean="0">
                <a:solidFill>
                  <a:schemeClr val="tx1"/>
                </a:solidFill>
                <a:latin typeface="+mj-lt"/>
                <a:cs typeface="Times New Roman" pitchFamily="18" charset="0"/>
              </a:rPr>
              <a:t>on PreferredNet and </a:t>
            </a:r>
            <a:r>
              <a:rPr lang="en-US" sz="1800" dirty="0">
                <a:solidFill>
                  <a:schemeClr val="tx1"/>
                </a:solidFill>
                <a:latin typeface="+mj-lt"/>
                <a:cs typeface="Times New Roman" pitchFamily="18" charset="0"/>
              </a:rPr>
              <a:t>view protected corporate and consortia account profile </a:t>
            </a:r>
            <a:r>
              <a:rPr lang="en-US" sz="1800" dirty="0" smtClean="0">
                <a:solidFill>
                  <a:schemeClr val="tx1"/>
                </a:solidFill>
                <a:latin typeface="+mj-lt"/>
                <a:cs typeface="Times New Roman" pitchFamily="18" charset="0"/>
              </a:rPr>
              <a:t>information. No separate password is required.</a:t>
            </a:r>
          </a:p>
          <a:p>
            <a:endParaRPr lang="en-US" sz="1800" dirty="0">
              <a:solidFill>
                <a:schemeClr val="tx1"/>
              </a:solidFill>
              <a:latin typeface="+mj-lt"/>
              <a:cs typeface="Times New Roman" pitchFamily="18" charset="0"/>
            </a:endParaRPr>
          </a:p>
          <a:p>
            <a:r>
              <a:rPr lang="en-US" sz="1800" dirty="0" smtClean="0">
                <a:solidFill>
                  <a:schemeClr val="tx1"/>
                </a:solidFill>
                <a:latin typeface="+mj-lt"/>
                <a:cs typeface="Times New Roman" pitchFamily="18" charset="0"/>
              </a:rPr>
              <a:t>For </a:t>
            </a:r>
            <a:r>
              <a:rPr lang="en-US" sz="1800" dirty="0">
                <a:solidFill>
                  <a:schemeClr val="tx1"/>
                </a:solidFill>
                <a:latin typeface="+mj-lt"/>
                <a:cs typeface="Times New Roman" pitchFamily="18" charset="0"/>
              </a:rPr>
              <a:t>assistance with passwords please contact </a:t>
            </a:r>
            <a:r>
              <a:rPr lang="en-US" sz="1800" u="sng" dirty="0" smtClean="0">
                <a:solidFill>
                  <a:schemeClr val="tx1"/>
                </a:solidFill>
                <a:latin typeface="+mj-lt"/>
                <a:cs typeface="Times New Roman" pitchFamily="18" charset="0"/>
              </a:rPr>
              <a:t>ConsortiaSales@preferredhotels.com</a:t>
            </a:r>
            <a:r>
              <a:rPr lang="en-US" sz="1800" dirty="0" smtClean="0">
                <a:solidFill>
                  <a:schemeClr val="tx1"/>
                </a:solidFill>
                <a:latin typeface="+mj-lt"/>
                <a:cs typeface="Times New Roman" pitchFamily="18" charset="0"/>
              </a:rPr>
              <a:t> </a:t>
            </a:r>
            <a:endParaRPr lang="en-US" sz="1800" dirty="0">
              <a:solidFill>
                <a:schemeClr val="tx1"/>
              </a:solidFill>
              <a:latin typeface="+mj-lt"/>
              <a:cs typeface="Times New Roman" pitchFamily="18" charset="0"/>
            </a:endParaRPr>
          </a:p>
        </p:txBody>
      </p:sp>
    </p:spTree>
    <p:extLst>
      <p:ext uri="{BB962C8B-B14F-4D97-AF65-F5344CB8AC3E}">
        <p14:creationId xmlns:p14="http://schemas.microsoft.com/office/powerpoint/2010/main" val="1963183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lstStyle/>
          <a:p>
            <a:r>
              <a:rPr lang="en-US" dirty="0" smtClean="0"/>
              <a:t>How to Increase Market Share </a:t>
            </a: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17</a:t>
            </a:fld>
            <a:endParaRPr lang="en-US"/>
          </a:p>
        </p:txBody>
      </p:sp>
      <p:sp>
        <p:nvSpPr>
          <p:cNvPr id="6" name="Content Placeholder 65"/>
          <p:cNvSpPr>
            <a:spLocks noGrp="1"/>
          </p:cNvSpPr>
          <p:nvPr>
            <p:ph idx="1"/>
          </p:nvPr>
        </p:nvSpPr>
        <p:spPr bwMode="auto">
          <a:xfrm>
            <a:off x="457200" y="1676400"/>
            <a:ext cx="8229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ctr">
              <a:spcBef>
                <a:spcPct val="20000"/>
              </a:spcBef>
              <a:buNone/>
            </a:pPr>
            <a:r>
              <a:rPr lang="en-US" dirty="0" smtClean="0">
                <a:latin typeface="Times New Roman" pitchFamily="18" charset="0"/>
                <a:cs typeface="Times New Roman" pitchFamily="18" charset="0"/>
              </a:rPr>
              <a:t>Participate </a:t>
            </a:r>
            <a:r>
              <a:rPr lang="en-US" dirty="0">
                <a:latin typeface="Times New Roman" pitchFamily="18" charset="0"/>
                <a:cs typeface="Times New Roman" pitchFamily="18" charset="0"/>
              </a:rPr>
              <a:t>in </a:t>
            </a:r>
            <a:r>
              <a:rPr lang="en-US" dirty="0" smtClean="0">
                <a:latin typeface="Times New Roman" pitchFamily="18" charset="0"/>
                <a:cs typeface="Times New Roman" pitchFamily="18" charset="0"/>
              </a:rPr>
              <a:t>Preferred Hotels &amp; Resorts Corporate </a:t>
            </a:r>
            <a:r>
              <a:rPr lang="en-US" dirty="0">
                <a:latin typeface="Times New Roman" pitchFamily="18" charset="0"/>
                <a:cs typeface="Times New Roman" pitchFamily="18" charset="0"/>
              </a:rPr>
              <a:t>Transient </a:t>
            </a:r>
            <a:r>
              <a:rPr lang="en-US" dirty="0" smtClean="0">
                <a:latin typeface="Times New Roman" pitchFamily="18" charset="0"/>
                <a:cs typeface="Times New Roman" pitchFamily="18" charset="0"/>
              </a:rPr>
              <a:t>Roadshows, Showcase Events and Major Tradeshows</a:t>
            </a:r>
            <a:endParaRPr lang="en-US" dirty="0">
              <a:latin typeface="Times" charset="0"/>
            </a:endParaRPr>
          </a:p>
        </p:txBody>
      </p:sp>
      <p:sp>
        <p:nvSpPr>
          <p:cNvPr id="3" name="TextBox 2">
            <a:hlinkClick r:id="rId3"/>
          </p:cNvPr>
          <p:cNvSpPr txBox="1"/>
          <p:nvPr/>
        </p:nvSpPr>
        <p:spPr>
          <a:xfrm>
            <a:off x="2438400" y="5511225"/>
            <a:ext cx="4532645" cy="584775"/>
          </a:xfrm>
          <a:prstGeom prst="rect">
            <a:avLst/>
          </a:prstGeom>
          <a:noFill/>
          <a:ln>
            <a:solidFill>
              <a:schemeClr val="accent1"/>
            </a:solidFill>
          </a:ln>
        </p:spPr>
        <p:txBody>
          <a:bodyPr wrap="square" rtlCol="0">
            <a:spAutoFit/>
          </a:bodyPr>
          <a:lstStyle/>
          <a:p>
            <a:r>
              <a:rPr lang="en-CA" sz="1600" dirty="0" smtClean="0">
                <a:latin typeface="Times New Roman" panose="02020603050405020304" pitchFamily="18" charset="0"/>
                <a:cs typeface="Times New Roman" panose="02020603050405020304" pitchFamily="18" charset="0"/>
              </a:rPr>
              <a:t>Please refer to PreferredNet for a complete list of Preferred Hotels &amp; Resorts Events &amp; Tradeshows</a:t>
            </a:r>
            <a:endParaRPr lang="en-US" sz="16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2514600" y="2514600"/>
            <a:ext cx="4419600" cy="3054682"/>
          </a:xfrm>
          <a:prstGeom prst="rect">
            <a:avLst/>
          </a:prstGeom>
          <a:noFill/>
        </p:spPr>
        <p:txBody>
          <a:bodyPr wrap="square" rtlCol="0">
            <a:spAutoFit/>
          </a:bodyPr>
          <a:lstStyle/>
          <a:p>
            <a:r>
              <a:rPr lang="en-CA" sz="1750" dirty="0" smtClean="0">
                <a:latin typeface="Times New Roman" panose="02020603050405020304" pitchFamily="18" charset="0"/>
                <a:cs typeface="Times New Roman" panose="02020603050405020304" pitchFamily="18" charset="0"/>
              </a:rPr>
              <a:t>Showcases</a:t>
            </a:r>
          </a:p>
          <a:p>
            <a:r>
              <a:rPr lang="en-CA" sz="1750" dirty="0" smtClean="0">
                <a:latin typeface="Times New Roman" panose="02020603050405020304" pitchFamily="18" charset="0"/>
                <a:cs typeface="Times New Roman" panose="02020603050405020304" pitchFamily="18" charset="0"/>
              </a:rPr>
              <a:t>6/13-6/15/2016	Chicago Area, IL	</a:t>
            </a:r>
          </a:p>
          <a:p>
            <a:r>
              <a:rPr lang="en-CA" sz="1750" dirty="0" smtClean="0">
                <a:latin typeface="Times New Roman" panose="02020603050405020304" pitchFamily="18" charset="0"/>
                <a:cs typeface="Times New Roman" panose="02020603050405020304" pitchFamily="18" charset="0"/>
              </a:rPr>
              <a:t>6/16/2016		New York City, NY</a:t>
            </a:r>
          </a:p>
          <a:p>
            <a:r>
              <a:rPr lang="en-CA" sz="1750" dirty="0" smtClean="0">
                <a:latin typeface="Times New Roman" panose="02020603050405020304" pitchFamily="18" charset="0"/>
                <a:cs typeface="Times New Roman" panose="02020603050405020304" pitchFamily="18" charset="0"/>
              </a:rPr>
              <a:t>6/20/2016		Washington, DC</a:t>
            </a:r>
          </a:p>
          <a:p>
            <a:r>
              <a:rPr lang="en-CA" sz="1750" dirty="0" smtClean="0">
                <a:latin typeface="Times New Roman" panose="02020603050405020304" pitchFamily="18" charset="0"/>
                <a:cs typeface="Times New Roman" panose="02020603050405020304" pitchFamily="18" charset="0"/>
              </a:rPr>
              <a:t>6/21/2016		Boston, MA</a:t>
            </a:r>
          </a:p>
          <a:p>
            <a:r>
              <a:rPr lang="en-CA" sz="1750" dirty="0" smtClean="0">
                <a:latin typeface="Times New Roman" panose="02020603050405020304" pitchFamily="18" charset="0"/>
                <a:cs typeface="Times New Roman" panose="02020603050405020304" pitchFamily="18" charset="0"/>
              </a:rPr>
              <a:t>6/22/2016		Toronto, Canada</a:t>
            </a:r>
          </a:p>
          <a:p>
            <a:r>
              <a:rPr lang="en-CA" sz="1750" dirty="0" smtClean="0">
                <a:latin typeface="Times New Roman" panose="02020603050405020304" pitchFamily="18" charset="0"/>
                <a:cs typeface="Times New Roman" panose="02020603050405020304" pitchFamily="18" charset="0"/>
              </a:rPr>
              <a:t>6/23/2016		Montreal, Canada</a:t>
            </a:r>
          </a:p>
          <a:p>
            <a:endParaRPr lang="en-CA" sz="1000" dirty="0" smtClean="0">
              <a:latin typeface="Times New Roman" panose="02020603050405020304" pitchFamily="18" charset="0"/>
              <a:cs typeface="Times New Roman" panose="02020603050405020304" pitchFamily="18" charset="0"/>
            </a:endParaRPr>
          </a:p>
          <a:p>
            <a:r>
              <a:rPr lang="en-CA" sz="1750" dirty="0" smtClean="0">
                <a:latin typeface="Times New Roman" panose="02020603050405020304" pitchFamily="18" charset="0"/>
                <a:cs typeface="Times New Roman" panose="02020603050405020304" pitchFamily="18" charset="0"/>
              </a:rPr>
              <a:t>GBTA Conferences</a:t>
            </a:r>
          </a:p>
          <a:p>
            <a:r>
              <a:rPr lang="en-CA" sz="1750" dirty="0" smtClean="0">
                <a:latin typeface="Times New Roman" panose="02020603050405020304" pitchFamily="18" charset="0"/>
                <a:cs typeface="Times New Roman" panose="02020603050405020304" pitchFamily="18" charset="0"/>
              </a:rPr>
              <a:t>4/18-20/2016 	Toronto, Canada</a:t>
            </a:r>
          </a:p>
          <a:p>
            <a:r>
              <a:rPr lang="en-CA" sz="1750" dirty="0" smtClean="0">
                <a:latin typeface="Times New Roman" panose="02020603050405020304" pitchFamily="18" charset="0"/>
                <a:cs typeface="Times New Roman" panose="02020603050405020304" pitchFamily="18" charset="0"/>
              </a:rPr>
              <a:t>7/16-18/2016	Denver, CO</a:t>
            </a:r>
            <a:endParaRPr lang="en-US" sz="17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16177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normAutofit fontScale="90000"/>
          </a:bodyPr>
          <a:lstStyle/>
          <a:p>
            <a:r>
              <a:rPr lang="en-US" dirty="0" smtClean="0"/>
              <a:t>Preferred Hotels &amp; Resorts Global Sales Contacts</a:t>
            </a: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18</a:t>
            </a:fld>
            <a:endParaRPr lang="en-US"/>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1" y="3657600"/>
            <a:ext cx="6781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381000" y="2438400"/>
            <a:ext cx="1059906" cy="276999"/>
          </a:xfrm>
          <a:prstGeom prst="rect">
            <a:avLst/>
          </a:prstGeom>
          <a:noFill/>
        </p:spPr>
        <p:txBody>
          <a:bodyPr wrap="none" rtlCol="0">
            <a:spAutoFit/>
          </a:bodyPr>
          <a:lstStyle/>
          <a:p>
            <a:r>
              <a:rPr lang="en-US" sz="1200" b="1" dirty="0" smtClean="0">
                <a:latin typeface="Times New Roman" panose="02020603050405020304" pitchFamily="18" charset="0"/>
                <a:cs typeface="Times New Roman" panose="02020603050405020304" pitchFamily="18" charset="0"/>
              </a:rPr>
              <a:t>United States</a:t>
            </a:r>
            <a:endParaRPr lang="en-US" sz="12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562941" y="3869937"/>
            <a:ext cx="696024" cy="276999"/>
          </a:xfrm>
          <a:prstGeom prst="rect">
            <a:avLst/>
          </a:prstGeom>
          <a:noFill/>
        </p:spPr>
        <p:txBody>
          <a:bodyPr wrap="none" rtlCol="0">
            <a:spAutoFit/>
          </a:bodyPr>
          <a:lstStyle/>
          <a:p>
            <a:r>
              <a:rPr lang="en-US" sz="1200" b="1" dirty="0" smtClean="0">
                <a:latin typeface="Times New Roman" panose="02020603050405020304" pitchFamily="18" charset="0"/>
                <a:cs typeface="Times New Roman" panose="02020603050405020304" pitchFamily="18" charset="0"/>
              </a:rPr>
              <a:t>Canada</a:t>
            </a:r>
            <a:endParaRPr lang="en-US" sz="1200"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381000" y="5000237"/>
            <a:ext cx="1139607" cy="276999"/>
          </a:xfrm>
          <a:prstGeom prst="rect">
            <a:avLst/>
          </a:prstGeom>
          <a:noFill/>
        </p:spPr>
        <p:txBody>
          <a:bodyPr wrap="none" rtlCol="0">
            <a:spAutoFit/>
          </a:bodyPr>
          <a:lstStyle/>
          <a:p>
            <a:r>
              <a:rPr lang="en-US" sz="1200" b="1" dirty="0" smtClean="0">
                <a:latin typeface="Times New Roman" panose="02020603050405020304" pitchFamily="18" charset="0"/>
                <a:cs typeface="Times New Roman" panose="02020603050405020304" pitchFamily="18" charset="0"/>
              </a:rPr>
              <a:t>Latin America</a:t>
            </a:r>
            <a:endParaRPr lang="en-US" sz="1200" b="1"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1752600" y="5998596"/>
            <a:ext cx="6161880" cy="307777"/>
          </a:xfrm>
          <a:prstGeom prst="rect">
            <a:avLst/>
          </a:prstGeom>
          <a:noFill/>
        </p:spPr>
        <p:txBody>
          <a:bodyPr wrap="none" rtlCol="0">
            <a:spAutoFit/>
          </a:bodyPr>
          <a:lstStyle/>
          <a:p>
            <a:r>
              <a:rPr lang="en-US" sz="1400" b="1" dirty="0" smtClean="0">
                <a:latin typeface="Times New Roman" panose="02020603050405020304" pitchFamily="18" charset="0"/>
                <a:cs typeface="Times New Roman" panose="02020603050405020304" pitchFamily="18" charset="0"/>
              </a:rPr>
              <a:t>Please refer to PreferredNet for contact information and account responsibility</a:t>
            </a:r>
            <a:endParaRPr lang="en-US" sz="1400" b="1" dirty="0">
              <a:latin typeface="Times New Roman" panose="02020603050405020304" pitchFamily="18" charset="0"/>
              <a:cs typeface="Times New Roman" panose="02020603050405020304" pitchFamily="18"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3000308963"/>
              </p:ext>
            </p:extLst>
          </p:nvPr>
        </p:nvGraphicFramePr>
        <p:xfrm>
          <a:off x="1752600" y="1600200"/>
          <a:ext cx="6781800" cy="2072640"/>
        </p:xfrm>
        <a:graphic>
          <a:graphicData uri="http://schemas.openxmlformats.org/drawingml/2006/table">
            <a:tbl>
              <a:tblPr firstRow="1" bandRow="1">
                <a:tableStyleId>{5C22544A-7EE6-4342-B048-85BDC9FD1C3A}</a:tableStyleId>
              </a:tblPr>
              <a:tblGrid>
                <a:gridCol w="2286000"/>
                <a:gridCol w="2209800"/>
                <a:gridCol w="2286000"/>
              </a:tblGrid>
              <a:tr h="0">
                <a:tc>
                  <a:txBody>
                    <a:bodyPr/>
                    <a:lstStyle/>
                    <a:p>
                      <a:pPr algn="ctr"/>
                      <a:r>
                        <a:rPr lang="en-US" sz="1200" dirty="0" smtClean="0">
                          <a:latin typeface="Times New Roman" panose="02020603050405020304" pitchFamily="18" charset="0"/>
                          <a:cs typeface="Times New Roman" panose="02020603050405020304" pitchFamily="18" charset="0"/>
                        </a:rPr>
                        <a:t>Region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Office Location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Global Sales Contact </a:t>
                      </a:r>
                      <a:endParaRPr lang="en-US" sz="1200" dirty="0">
                        <a:latin typeface="Times New Roman" panose="02020603050405020304" pitchFamily="18" charset="0"/>
                        <a:cs typeface="Times New Roman" panose="02020603050405020304" pitchFamily="18" charset="0"/>
                      </a:endParaRPr>
                    </a:p>
                  </a:txBody>
                  <a:tcPr/>
                </a:tc>
              </a:tr>
              <a:tr h="0">
                <a:tc>
                  <a:txBody>
                    <a:bodyPr/>
                    <a:lstStyle/>
                    <a:p>
                      <a:pPr algn="l"/>
                      <a:r>
                        <a:rPr lang="en-CA" sz="1100" dirty="0" smtClean="0">
                          <a:latin typeface="Times New Roman" panose="02020603050405020304" pitchFamily="18" charset="0"/>
                          <a:cs typeface="Times New Roman" panose="02020603050405020304" pitchFamily="18" charset="0"/>
                        </a:rPr>
                        <a:t>America</a:t>
                      </a:r>
                      <a:r>
                        <a:rPr lang="en-CA" sz="1100" baseline="0" dirty="0" smtClean="0">
                          <a:latin typeface="Times New Roman" panose="02020603050405020304" pitchFamily="18" charset="0"/>
                          <a:cs typeface="Times New Roman" panose="02020603050405020304" pitchFamily="18" charset="0"/>
                        </a:rPr>
                        <a:t> East</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New York City, NY</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Daniel Reid</a:t>
                      </a:r>
                    </a:p>
                    <a:p>
                      <a:pPr algn="l"/>
                      <a:r>
                        <a:rPr lang="en-CA" sz="1100" dirty="0" smtClean="0">
                          <a:latin typeface="Times New Roman" panose="02020603050405020304" pitchFamily="18" charset="0"/>
                          <a:cs typeface="Times New Roman" panose="02020603050405020304" pitchFamily="18" charset="0"/>
                        </a:rPr>
                        <a:t>Jamie Brown</a:t>
                      </a:r>
                      <a:endParaRPr lang="en-US" sz="1100" dirty="0" smtClean="0">
                        <a:latin typeface="Times New Roman" panose="02020603050405020304" pitchFamily="18" charset="0"/>
                        <a:cs typeface="Times New Roman" panose="02020603050405020304" pitchFamily="18" charset="0"/>
                      </a:endParaRPr>
                    </a:p>
                  </a:txBody>
                  <a:tcPr/>
                </a:tc>
              </a:tr>
              <a:tr h="0">
                <a:tc>
                  <a:txBody>
                    <a:bodyPr/>
                    <a:lstStyle/>
                    <a:p>
                      <a:pPr algn="l"/>
                      <a:r>
                        <a:rPr lang="en-CA" sz="1100" dirty="0" smtClean="0">
                          <a:latin typeface="Times New Roman" panose="02020603050405020304" pitchFamily="18" charset="0"/>
                          <a:cs typeface="Times New Roman" panose="02020603050405020304" pitchFamily="18" charset="0"/>
                        </a:rPr>
                        <a:t>America Southeast</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Miami, FL</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Danielle Haar</a:t>
                      </a:r>
                      <a:endParaRPr lang="en-US" sz="1100" dirty="0">
                        <a:latin typeface="Times New Roman" panose="02020603050405020304" pitchFamily="18" charset="0"/>
                        <a:cs typeface="Times New Roman" panose="02020603050405020304" pitchFamily="18" charset="0"/>
                      </a:endParaRPr>
                    </a:p>
                  </a:txBody>
                  <a:tcPr/>
                </a:tc>
              </a:tr>
              <a:tr h="0">
                <a:tc>
                  <a:txBody>
                    <a:bodyPr/>
                    <a:lstStyle/>
                    <a:p>
                      <a:pPr algn="l"/>
                      <a:r>
                        <a:rPr lang="en-CA" sz="1100" dirty="0" smtClean="0">
                          <a:latin typeface="Times New Roman" panose="02020603050405020304" pitchFamily="18" charset="0"/>
                          <a:cs typeface="Times New Roman" panose="02020603050405020304" pitchFamily="18" charset="0"/>
                        </a:rPr>
                        <a:t>America Central</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Chicago, IL</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Laura Mori</a:t>
                      </a:r>
                    </a:p>
                    <a:p>
                      <a:pPr algn="l"/>
                      <a:r>
                        <a:rPr lang="en-CA" sz="1100" dirty="0" smtClean="0">
                          <a:latin typeface="Times New Roman" panose="02020603050405020304" pitchFamily="18" charset="0"/>
                          <a:cs typeface="Times New Roman" panose="02020603050405020304" pitchFamily="18" charset="0"/>
                        </a:rPr>
                        <a:t>MaryAnn</a:t>
                      </a:r>
                      <a:r>
                        <a:rPr lang="en-CA" sz="1100" baseline="0" dirty="0" smtClean="0">
                          <a:latin typeface="Times New Roman" panose="02020603050405020304" pitchFamily="18" charset="0"/>
                          <a:cs typeface="Times New Roman" panose="02020603050405020304" pitchFamily="18" charset="0"/>
                        </a:rPr>
                        <a:t> Rodriguez</a:t>
                      </a:r>
                      <a:endParaRPr lang="en-US" sz="1100" dirty="0">
                        <a:latin typeface="Times New Roman" panose="02020603050405020304" pitchFamily="18" charset="0"/>
                        <a:cs typeface="Times New Roman" panose="02020603050405020304" pitchFamily="18" charset="0"/>
                      </a:endParaRPr>
                    </a:p>
                  </a:txBody>
                  <a:tcPr/>
                </a:tc>
              </a:tr>
              <a:tr h="0">
                <a:tc>
                  <a:txBody>
                    <a:bodyPr/>
                    <a:lstStyle/>
                    <a:p>
                      <a:pPr algn="l"/>
                      <a:r>
                        <a:rPr lang="en-CA" sz="1100" dirty="0" smtClean="0">
                          <a:latin typeface="Times New Roman" panose="02020603050405020304" pitchFamily="18" charset="0"/>
                          <a:cs typeface="Times New Roman" panose="02020603050405020304" pitchFamily="18" charset="0"/>
                        </a:rPr>
                        <a:t>America Southwest</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Houston, TX</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Kimberly Harris</a:t>
                      </a:r>
                      <a:endParaRPr lang="en-US" sz="1100" dirty="0">
                        <a:latin typeface="Times New Roman" panose="02020603050405020304" pitchFamily="18" charset="0"/>
                        <a:cs typeface="Times New Roman" panose="02020603050405020304" pitchFamily="18" charset="0"/>
                      </a:endParaRPr>
                    </a:p>
                  </a:txBody>
                  <a:tcPr/>
                </a:tc>
              </a:tr>
              <a:tr h="0">
                <a:tc>
                  <a:txBody>
                    <a:bodyPr/>
                    <a:lstStyle/>
                    <a:p>
                      <a:pPr algn="l"/>
                      <a:r>
                        <a:rPr lang="en-CA" sz="1100" dirty="0" smtClean="0">
                          <a:latin typeface="Times New Roman" panose="02020603050405020304" pitchFamily="18" charset="0"/>
                          <a:cs typeface="Times New Roman" panose="02020603050405020304" pitchFamily="18" charset="0"/>
                        </a:rPr>
                        <a:t>America West</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Newport Beach, CA</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Michelle Minassian</a:t>
                      </a:r>
                    </a:p>
                    <a:p>
                      <a:pPr algn="l"/>
                      <a:r>
                        <a:rPr lang="en-CA" sz="1100" dirty="0" smtClean="0">
                          <a:latin typeface="Times New Roman" panose="02020603050405020304" pitchFamily="18" charset="0"/>
                          <a:cs typeface="Times New Roman" panose="02020603050405020304" pitchFamily="18" charset="0"/>
                        </a:rPr>
                        <a:t>Emily</a:t>
                      </a:r>
                      <a:r>
                        <a:rPr lang="en-CA" sz="1100" baseline="0" dirty="0" smtClean="0">
                          <a:latin typeface="Times New Roman" panose="02020603050405020304" pitchFamily="18" charset="0"/>
                          <a:cs typeface="Times New Roman" panose="02020603050405020304" pitchFamily="18" charset="0"/>
                        </a:rPr>
                        <a:t> Reynolds</a:t>
                      </a:r>
                      <a:endParaRPr lang="en-US" sz="1100" dirty="0">
                        <a:latin typeface="Times New Roman" panose="02020603050405020304" pitchFamily="18" charset="0"/>
                        <a:cs typeface="Times New Roman" panose="02020603050405020304" pitchFamily="18" charset="0"/>
                      </a:endParaRPr>
                    </a:p>
                  </a:txBody>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246412454"/>
              </p:ext>
            </p:extLst>
          </p:nvPr>
        </p:nvGraphicFramePr>
        <p:xfrm>
          <a:off x="1752601" y="4358927"/>
          <a:ext cx="6781800" cy="1295400"/>
        </p:xfrm>
        <a:graphic>
          <a:graphicData uri="http://schemas.openxmlformats.org/drawingml/2006/table">
            <a:tbl>
              <a:tblPr firstRow="1" bandRow="1">
                <a:tableStyleId>{5C22544A-7EE6-4342-B048-85BDC9FD1C3A}</a:tableStyleId>
              </a:tblPr>
              <a:tblGrid>
                <a:gridCol w="2260600"/>
                <a:gridCol w="2260600"/>
                <a:gridCol w="2260600"/>
              </a:tblGrid>
              <a:tr h="0">
                <a:tc>
                  <a:txBody>
                    <a:bodyPr/>
                    <a:lstStyle/>
                    <a:p>
                      <a:pPr algn="ctr"/>
                      <a:r>
                        <a:rPr lang="en-US" sz="1200" dirty="0" smtClean="0">
                          <a:latin typeface="Times New Roman" panose="02020603050405020304" pitchFamily="18" charset="0"/>
                          <a:cs typeface="Times New Roman" panose="02020603050405020304" pitchFamily="18" charset="0"/>
                        </a:rPr>
                        <a:t>Region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Office Location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Global Sales Contact </a:t>
                      </a:r>
                      <a:endParaRPr lang="en-US" sz="1200" dirty="0">
                        <a:latin typeface="Times New Roman" panose="02020603050405020304" pitchFamily="18" charset="0"/>
                        <a:cs typeface="Times New Roman" panose="02020603050405020304" pitchFamily="18" charset="0"/>
                      </a:endParaRPr>
                    </a:p>
                  </a:txBody>
                  <a:tcPr/>
                </a:tc>
              </a:tr>
              <a:tr h="0">
                <a:tc>
                  <a:txBody>
                    <a:bodyPr/>
                    <a:lstStyle/>
                    <a:p>
                      <a:pPr algn="l"/>
                      <a:r>
                        <a:rPr lang="en-CA" sz="1100" dirty="0" smtClean="0">
                          <a:latin typeface="Times New Roman" panose="02020603050405020304" pitchFamily="18" charset="0"/>
                          <a:cs typeface="Times New Roman" panose="02020603050405020304" pitchFamily="18" charset="0"/>
                        </a:rPr>
                        <a:t>Mexico</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Mexico City</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Karina Blanchet</a:t>
                      </a:r>
                    </a:p>
                    <a:p>
                      <a:pPr algn="l"/>
                      <a:r>
                        <a:rPr lang="en-CA" sz="1100" dirty="0" smtClean="0">
                          <a:latin typeface="Times New Roman" panose="02020603050405020304" pitchFamily="18" charset="0"/>
                          <a:cs typeface="Times New Roman" panose="02020603050405020304" pitchFamily="18" charset="0"/>
                        </a:rPr>
                        <a:t>Jose Galindo</a:t>
                      </a:r>
                      <a:endParaRPr lang="en-US" sz="1100" dirty="0" smtClean="0">
                        <a:latin typeface="Times New Roman" panose="02020603050405020304" pitchFamily="18" charset="0"/>
                        <a:cs typeface="Times New Roman" panose="02020603050405020304" pitchFamily="18" charset="0"/>
                      </a:endParaRPr>
                    </a:p>
                  </a:txBody>
                  <a:tcPr/>
                </a:tc>
              </a:tr>
              <a:tr h="0">
                <a:tc>
                  <a:txBody>
                    <a:bodyPr/>
                    <a:lstStyle/>
                    <a:p>
                      <a:pPr algn="l"/>
                      <a:r>
                        <a:rPr lang="en-CA" sz="1100" dirty="0" smtClean="0">
                          <a:latin typeface="Times New Roman" panose="02020603050405020304" pitchFamily="18" charset="0"/>
                          <a:cs typeface="Times New Roman" panose="02020603050405020304" pitchFamily="18" charset="0"/>
                        </a:rPr>
                        <a:t>South America</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Sao Paulo, Brazil</a:t>
                      </a:r>
                      <a:endParaRPr lang="en-US" sz="1100" dirty="0">
                        <a:latin typeface="Times New Roman" panose="02020603050405020304" pitchFamily="18" charset="0"/>
                        <a:cs typeface="Times New Roman" panose="02020603050405020304" pitchFamily="18" charset="0"/>
                      </a:endParaRPr>
                    </a:p>
                  </a:txBody>
                  <a:tcPr/>
                </a:tc>
                <a:tc>
                  <a:txBody>
                    <a:bodyPr/>
                    <a:lstStyle/>
                    <a:p>
                      <a:pPr algn="l"/>
                      <a:r>
                        <a:rPr lang="en-CA" sz="1100" dirty="0" smtClean="0">
                          <a:latin typeface="Times New Roman" panose="02020603050405020304" pitchFamily="18" charset="0"/>
                          <a:cs typeface="Times New Roman" panose="02020603050405020304" pitchFamily="18" charset="0"/>
                        </a:rPr>
                        <a:t>Simone Mariote</a:t>
                      </a:r>
                    </a:p>
                    <a:p>
                      <a:pPr algn="l"/>
                      <a:r>
                        <a:rPr lang="en-CA" sz="1100" dirty="0" smtClean="0">
                          <a:latin typeface="Times New Roman" panose="02020603050405020304" pitchFamily="18" charset="0"/>
                          <a:cs typeface="Times New Roman" panose="02020603050405020304" pitchFamily="18" charset="0"/>
                        </a:rPr>
                        <a:t>Camilla Juliao</a:t>
                      </a:r>
                    </a:p>
                    <a:p>
                      <a:pPr algn="l"/>
                      <a:r>
                        <a:rPr lang="en-CA" sz="1100" dirty="0" smtClean="0">
                          <a:latin typeface="Times New Roman" panose="02020603050405020304" pitchFamily="18" charset="0"/>
                          <a:cs typeface="Times New Roman" panose="02020603050405020304" pitchFamily="18" charset="0"/>
                        </a:rPr>
                        <a:t>Felipe Bueno</a:t>
                      </a:r>
                      <a:endParaRPr lang="en-US" sz="11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671553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09600"/>
          </a:xfrm>
        </p:spPr>
        <p:txBody>
          <a:bodyPr>
            <a:normAutofit fontScale="90000"/>
          </a:bodyPr>
          <a:lstStyle/>
          <a:p>
            <a:r>
              <a:rPr lang="en-US" dirty="0" smtClean="0"/>
              <a:t>Preferred Hotels &amp; Resorts Global Sales Contacts</a:t>
            </a: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19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027041107"/>
              </p:ext>
            </p:extLst>
          </p:nvPr>
        </p:nvGraphicFramePr>
        <p:xfrm>
          <a:off x="1981200" y="3596640"/>
          <a:ext cx="6659940" cy="1889760"/>
        </p:xfrm>
        <a:graphic>
          <a:graphicData uri="http://schemas.openxmlformats.org/drawingml/2006/table">
            <a:tbl>
              <a:tblPr firstRow="1" bandRow="1">
                <a:tableStyleId>{5C22544A-7EE6-4342-B048-85BDC9FD1C3A}</a:tableStyleId>
              </a:tblPr>
              <a:tblGrid>
                <a:gridCol w="2219980"/>
                <a:gridCol w="2219980"/>
                <a:gridCol w="2219980"/>
              </a:tblGrid>
              <a:tr h="249988">
                <a:tc>
                  <a:txBody>
                    <a:bodyPr/>
                    <a:lstStyle/>
                    <a:p>
                      <a:pPr algn="ctr"/>
                      <a:r>
                        <a:rPr lang="en-US" sz="1200" dirty="0" smtClean="0">
                          <a:latin typeface="Times New Roman" panose="02020603050405020304" pitchFamily="18" charset="0"/>
                          <a:cs typeface="Times New Roman" panose="02020603050405020304" pitchFamily="18" charset="0"/>
                        </a:rPr>
                        <a:t>Region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Office Location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Global</a:t>
                      </a:r>
                      <a:r>
                        <a:rPr lang="en-US" sz="1200" baseline="0" dirty="0" smtClean="0">
                          <a:latin typeface="Times New Roman" panose="02020603050405020304" pitchFamily="18" charset="0"/>
                          <a:cs typeface="Times New Roman" panose="02020603050405020304" pitchFamily="18" charset="0"/>
                        </a:rPr>
                        <a:t> Sales Contact </a:t>
                      </a:r>
                      <a:endParaRPr lang="en-US" sz="1200" dirty="0">
                        <a:latin typeface="Times New Roman" panose="02020603050405020304" pitchFamily="18" charset="0"/>
                        <a:cs typeface="Times New Roman" panose="02020603050405020304" pitchFamily="18" charset="0"/>
                      </a:endParaRPr>
                    </a:p>
                  </a:txBody>
                  <a:tcPr/>
                </a:tc>
              </a:tr>
              <a:tr h="369093">
                <a:tc>
                  <a:txBody>
                    <a:bodyPr/>
                    <a:lstStyle/>
                    <a:p>
                      <a:pPr algn="l"/>
                      <a:r>
                        <a:rPr lang="en-US" sz="1000" dirty="0" smtClean="0">
                          <a:latin typeface="Times New Roman" panose="02020603050405020304" pitchFamily="18" charset="0"/>
                          <a:cs typeface="Times New Roman" panose="02020603050405020304" pitchFamily="18" charset="0"/>
                        </a:rPr>
                        <a:t>Europe</a:t>
                      </a:r>
                      <a:r>
                        <a:rPr lang="en-US" sz="1000" baseline="0" dirty="0" smtClean="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London, England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err="1" smtClean="0">
                          <a:latin typeface="Times New Roman" panose="02020603050405020304" pitchFamily="18" charset="0"/>
                          <a:cs typeface="Times New Roman" panose="02020603050405020304" pitchFamily="18" charset="0"/>
                        </a:rPr>
                        <a:t>Wendie</a:t>
                      </a:r>
                      <a:r>
                        <a:rPr lang="en-US" sz="1000" baseline="0" dirty="0" smtClean="0">
                          <a:latin typeface="Times New Roman" panose="02020603050405020304" pitchFamily="18" charset="0"/>
                          <a:cs typeface="Times New Roman" panose="02020603050405020304" pitchFamily="18" charset="0"/>
                        </a:rPr>
                        <a:t> Esposito, </a:t>
                      </a:r>
                      <a:r>
                        <a:rPr lang="en-US" sz="1000" baseline="0" dirty="0" err="1" smtClean="0">
                          <a:latin typeface="Times New Roman" panose="02020603050405020304" pitchFamily="18" charset="0"/>
                          <a:cs typeface="Times New Roman" panose="02020603050405020304" pitchFamily="18" charset="0"/>
                        </a:rPr>
                        <a:t>Niklas</a:t>
                      </a:r>
                      <a:r>
                        <a:rPr lang="en-US" sz="1000" baseline="0" dirty="0" smtClean="0">
                          <a:latin typeface="Times New Roman" panose="02020603050405020304" pitchFamily="18" charset="0"/>
                          <a:cs typeface="Times New Roman" panose="02020603050405020304" pitchFamily="18" charset="0"/>
                        </a:rPr>
                        <a:t> Hoff ,</a:t>
                      </a:r>
                    </a:p>
                    <a:p>
                      <a:pPr algn="l"/>
                      <a:r>
                        <a:rPr lang="en-US" sz="1000" baseline="0" dirty="0" smtClean="0">
                          <a:latin typeface="Times New Roman" panose="02020603050405020304" pitchFamily="18" charset="0"/>
                          <a:cs typeface="Times New Roman" panose="02020603050405020304" pitchFamily="18" charset="0"/>
                        </a:rPr>
                        <a:t>Pia </a:t>
                      </a:r>
                      <a:r>
                        <a:rPr lang="en-US" sz="1000" baseline="0" dirty="0" err="1" smtClean="0">
                          <a:latin typeface="Times New Roman" panose="02020603050405020304" pitchFamily="18" charset="0"/>
                          <a:cs typeface="Times New Roman" panose="02020603050405020304" pitchFamily="18" charset="0"/>
                        </a:rPr>
                        <a:t>Ametsbichler</a:t>
                      </a:r>
                      <a:endParaRPr lang="en-US" sz="1000" dirty="0">
                        <a:latin typeface="Times New Roman" panose="02020603050405020304" pitchFamily="18" charset="0"/>
                        <a:cs typeface="Times New Roman" panose="02020603050405020304" pitchFamily="18" charset="0"/>
                      </a:endParaRPr>
                    </a:p>
                  </a:txBody>
                  <a:tcPr/>
                </a:tc>
              </a:tr>
              <a:tr h="224092">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Paris, France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Stephane Marcet </a:t>
                      </a:r>
                    </a:p>
                  </a:txBody>
                  <a:tcPr/>
                </a:tc>
              </a:tr>
              <a:tr h="224092">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Munich, Germany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Stephan Brauer &amp; </a:t>
                      </a:r>
                      <a:r>
                        <a:rPr lang="en-CA" sz="1000" dirty="0" smtClean="0">
                          <a:latin typeface="Times New Roman" panose="02020603050405020304" pitchFamily="18" charset="0"/>
                          <a:cs typeface="Times New Roman" panose="02020603050405020304" pitchFamily="18" charset="0"/>
                        </a:rPr>
                        <a:t>Koray</a:t>
                      </a:r>
                      <a:r>
                        <a:rPr lang="en-CA" sz="1000" baseline="0" dirty="0" smtClean="0">
                          <a:latin typeface="Times New Roman" panose="02020603050405020304" pitchFamily="18" charset="0"/>
                          <a:cs typeface="Times New Roman" panose="02020603050405020304" pitchFamily="18" charset="0"/>
                        </a:rPr>
                        <a:t> </a:t>
                      </a:r>
                      <a:r>
                        <a:rPr lang="en-CA" sz="1000" baseline="0" dirty="0" err="1" smtClean="0">
                          <a:latin typeface="Times New Roman" panose="02020603050405020304" pitchFamily="18" charset="0"/>
                          <a:cs typeface="Times New Roman" panose="02020603050405020304" pitchFamily="18" charset="0"/>
                        </a:rPr>
                        <a:t>Somegec</a:t>
                      </a:r>
                      <a:endParaRPr lang="en-US" sz="1000" dirty="0">
                        <a:latin typeface="Times New Roman" panose="02020603050405020304" pitchFamily="18" charset="0"/>
                        <a:cs typeface="Times New Roman" panose="02020603050405020304" pitchFamily="18" charset="0"/>
                      </a:endParaRPr>
                    </a:p>
                  </a:txBody>
                  <a:tcPr/>
                </a:tc>
              </a:tr>
              <a:tr h="224092">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Milan</a:t>
                      </a:r>
                      <a:r>
                        <a:rPr lang="en-US" sz="1000" baseline="0" dirty="0" smtClean="0">
                          <a:latin typeface="Times New Roman" panose="02020603050405020304" pitchFamily="18" charset="0"/>
                          <a:cs typeface="Times New Roman" panose="02020603050405020304" pitchFamily="18" charset="0"/>
                        </a:rPr>
                        <a:t>, Italy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Silvia Lavazza </a:t>
                      </a:r>
                      <a:endParaRPr lang="en-US" sz="1000" dirty="0">
                        <a:latin typeface="Times New Roman" panose="02020603050405020304" pitchFamily="18" charset="0"/>
                        <a:cs typeface="Times New Roman" panose="02020603050405020304" pitchFamily="18" charset="0"/>
                      </a:endParaRPr>
                    </a:p>
                  </a:txBody>
                  <a:tcPr/>
                </a:tc>
              </a:tr>
              <a:tr h="224092">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Barcelona, Spain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Eva Oller</a:t>
                      </a:r>
                      <a:endParaRPr lang="en-US" sz="1000" dirty="0">
                        <a:latin typeface="Times New Roman" panose="02020603050405020304" pitchFamily="18" charset="0"/>
                        <a:cs typeface="Times New Roman" panose="02020603050405020304" pitchFamily="18" charset="0"/>
                      </a:endParaRPr>
                    </a:p>
                  </a:txBody>
                  <a:tcPr/>
                </a:tc>
              </a:tr>
              <a:tr h="224092">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Moscow, Russia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Elvira</a:t>
                      </a:r>
                      <a:r>
                        <a:rPr lang="en-US" sz="1000" baseline="0" dirty="0" smtClean="0">
                          <a:latin typeface="Times New Roman" panose="02020603050405020304" pitchFamily="18" charset="0"/>
                          <a:cs typeface="Times New Roman" panose="02020603050405020304" pitchFamily="18" charset="0"/>
                        </a:rPr>
                        <a:t> Tarasenko</a:t>
                      </a:r>
                      <a:r>
                        <a:rPr lang="en-US" sz="1000" dirty="0" smtClean="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6032814"/>
              </p:ext>
            </p:extLst>
          </p:nvPr>
        </p:nvGraphicFramePr>
        <p:xfrm>
          <a:off x="1981200" y="5486400"/>
          <a:ext cx="6655023" cy="762000"/>
        </p:xfrm>
        <a:graphic>
          <a:graphicData uri="http://schemas.openxmlformats.org/drawingml/2006/table">
            <a:tbl>
              <a:tblPr firstRow="1" bandRow="1">
                <a:tableStyleId>{5C22544A-7EE6-4342-B048-85BDC9FD1C3A}</a:tableStyleId>
              </a:tblPr>
              <a:tblGrid>
                <a:gridCol w="2218341"/>
                <a:gridCol w="2218341"/>
                <a:gridCol w="2218341"/>
              </a:tblGrid>
              <a:tr h="171495">
                <a:tc>
                  <a:txBody>
                    <a:bodyPr/>
                    <a:lstStyle/>
                    <a:p>
                      <a:pPr algn="ctr"/>
                      <a:r>
                        <a:rPr lang="en-US" sz="1200" dirty="0" smtClean="0">
                          <a:latin typeface="Times New Roman" panose="02020603050405020304" pitchFamily="18" charset="0"/>
                          <a:cs typeface="Times New Roman" panose="02020603050405020304" pitchFamily="18" charset="0"/>
                        </a:rPr>
                        <a:t>Region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Office Location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Global Sales Contact</a:t>
                      </a:r>
                      <a:endParaRPr lang="en-US" sz="1200" dirty="0">
                        <a:latin typeface="Times New Roman" panose="02020603050405020304" pitchFamily="18" charset="0"/>
                        <a:cs typeface="Times New Roman" panose="02020603050405020304" pitchFamily="18" charset="0"/>
                      </a:endParaRPr>
                    </a:p>
                  </a:txBody>
                  <a:tcPr/>
                </a:tc>
              </a:tr>
              <a:tr h="167979">
                <a:tc>
                  <a:txBody>
                    <a:bodyPr/>
                    <a:lstStyle/>
                    <a:p>
                      <a:pPr algn="l"/>
                      <a:r>
                        <a:rPr lang="en-US" sz="1000" dirty="0" smtClean="0">
                          <a:latin typeface="Times New Roman" panose="02020603050405020304" pitchFamily="18" charset="0"/>
                          <a:cs typeface="Times New Roman" panose="02020603050405020304" pitchFamily="18" charset="0"/>
                        </a:rPr>
                        <a:t>Middle</a:t>
                      </a:r>
                      <a:r>
                        <a:rPr lang="en-US" sz="1000" baseline="0" dirty="0" smtClean="0">
                          <a:latin typeface="Times New Roman" panose="02020603050405020304" pitchFamily="18" charset="0"/>
                          <a:cs typeface="Times New Roman" panose="02020603050405020304" pitchFamily="18" charset="0"/>
                        </a:rPr>
                        <a:t> East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Dubai,</a:t>
                      </a:r>
                      <a:r>
                        <a:rPr lang="en-US" sz="1000" baseline="0" dirty="0" smtClean="0">
                          <a:latin typeface="Times New Roman" panose="02020603050405020304" pitchFamily="18" charset="0"/>
                          <a:cs typeface="Times New Roman" panose="02020603050405020304" pitchFamily="18" charset="0"/>
                        </a:rPr>
                        <a:t> United Arab Emirates</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Nabil</a:t>
                      </a:r>
                      <a:r>
                        <a:rPr lang="en-US" sz="1000" baseline="0" dirty="0" smtClean="0">
                          <a:latin typeface="Times New Roman" panose="02020603050405020304" pitchFamily="18" charset="0"/>
                          <a:cs typeface="Times New Roman" panose="02020603050405020304" pitchFamily="18" charset="0"/>
                        </a:rPr>
                        <a:t> Hassanieh</a:t>
                      </a:r>
                      <a:endParaRPr lang="en-US" sz="1000" dirty="0">
                        <a:latin typeface="Times New Roman" panose="02020603050405020304" pitchFamily="18" charset="0"/>
                        <a:cs typeface="Times New Roman" panose="02020603050405020304" pitchFamily="18" charset="0"/>
                      </a:endParaRPr>
                    </a:p>
                  </a:txBody>
                  <a:tcPr/>
                </a:tc>
              </a:tr>
              <a:tr h="167979">
                <a:tc>
                  <a:txBody>
                    <a:bodyPr/>
                    <a:lstStyle/>
                    <a:p>
                      <a:pPr algn="l"/>
                      <a:r>
                        <a:rPr lang="en-CA" sz="1000" dirty="0" smtClean="0">
                          <a:latin typeface="Times New Roman" panose="02020603050405020304" pitchFamily="18" charset="0"/>
                          <a:cs typeface="Times New Roman" panose="02020603050405020304" pitchFamily="18" charset="0"/>
                        </a:rPr>
                        <a:t>Africa</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CA" sz="1000" dirty="0" smtClean="0">
                          <a:latin typeface="Times New Roman" panose="02020603050405020304" pitchFamily="18" charset="0"/>
                          <a:cs typeface="Times New Roman" panose="02020603050405020304" pitchFamily="18" charset="0"/>
                        </a:rPr>
                        <a:t>Johannesburg, South Africa</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CA" sz="1000" dirty="0" smtClean="0">
                          <a:latin typeface="Times New Roman" panose="02020603050405020304" pitchFamily="18" charset="0"/>
                          <a:cs typeface="Times New Roman" panose="02020603050405020304" pitchFamily="18" charset="0"/>
                        </a:rPr>
                        <a:t>Angela van Staden</a:t>
                      </a:r>
                      <a:endParaRPr lang="en-US" sz="1000" dirty="0">
                        <a:latin typeface="Times New Roman" panose="02020603050405020304" pitchFamily="18" charset="0"/>
                        <a:cs typeface="Times New Roman" panose="02020603050405020304" pitchFamily="18" charset="0"/>
                      </a:endParaRPr>
                    </a:p>
                  </a:txBody>
                  <a:tcPr/>
                </a:tc>
              </a:tr>
            </a:tbl>
          </a:graphicData>
        </a:graphic>
      </p:graphicFrame>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667000"/>
            <a:ext cx="963613"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604395" y="4724400"/>
            <a:ext cx="669222" cy="276999"/>
          </a:xfrm>
          <a:prstGeom prst="rect">
            <a:avLst/>
          </a:prstGeom>
          <a:noFill/>
        </p:spPr>
        <p:txBody>
          <a:bodyPr wrap="none" rtlCol="0">
            <a:spAutoFit/>
          </a:bodyPr>
          <a:lstStyle/>
          <a:p>
            <a:r>
              <a:rPr lang="en-US" sz="1200" b="1" dirty="0" smtClean="0">
                <a:latin typeface="Times New Roman" panose="02020603050405020304" pitchFamily="18" charset="0"/>
                <a:cs typeface="Times New Roman" panose="02020603050405020304" pitchFamily="18" charset="0"/>
              </a:rPr>
              <a:t>Europe</a:t>
            </a:r>
            <a:endParaRPr lang="en-US" sz="1200"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304800" y="6019800"/>
            <a:ext cx="1447832" cy="276999"/>
          </a:xfrm>
          <a:prstGeom prst="rect">
            <a:avLst/>
          </a:prstGeom>
          <a:noFill/>
        </p:spPr>
        <p:txBody>
          <a:bodyPr wrap="none" rtlCol="0">
            <a:spAutoFit/>
          </a:bodyPr>
          <a:lstStyle/>
          <a:p>
            <a:r>
              <a:rPr lang="en-US" sz="1200" b="1" dirty="0" smtClean="0">
                <a:latin typeface="Times New Roman" panose="02020603050405020304" pitchFamily="18" charset="0"/>
                <a:cs typeface="Times New Roman" panose="02020603050405020304" pitchFamily="18" charset="0"/>
              </a:rPr>
              <a:t>Middle East/Africa</a:t>
            </a:r>
            <a:endParaRPr lang="en-US" sz="1200" b="1" dirty="0">
              <a:latin typeface="Times New Roman" panose="02020603050405020304" pitchFamily="18" charset="0"/>
              <a:cs typeface="Times New Roman" panose="02020603050405020304"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3692692712"/>
              </p:ext>
            </p:extLst>
          </p:nvPr>
        </p:nvGraphicFramePr>
        <p:xfrm>
          <a:off x="1981200" y="1371600"/>
          <a:ext cx="6655023" cy="2225040"/>
        </p:xfrm>
        <a:graphic>
          <a:graphicData uri="http://schemas.openxmlformats.org/drawingml/2006/table">
            <a:tbl>
              <a:tblPr firstRow="1" bandRow="1">
                <a:tableStyleId>{5C22544A-7EE6-4342-B048-85BDC9FD1C3A}</a:tableStyleId>
              </a:tblPr>
              <a:tblGrid>
                <a:gridCol w="2218341"/>
                <a:gridCol w="2218341"/>
                <a:gridCol w="2218341"/>
              </a:tblGrid>
              <a:tr h="247601">
                <a:tc>
                  <a:txBody>
                    <a:bodyPr/>
                    <a:lstStyle/>
                    <a:p>
                      <a:pPr algn="ctr"/>
                      <a:r>
                        <a:rPr lang="en-US" sz="1200" dirty="0" smtClean="0">
                          <a:latin typeface="Times New Roman" panose="02020603050405020304" pitchFamily="18" charset="0"/>
                          <a:cs typeface="Times New Roman" panose="02020603050405020304" pitchFamily="18" charset="0"/>
                        </a:rPr>
                        <a:t>Region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Office Location </a:t>
                      </a:r>
                      <a:endParaRPr lang="en-US" sz="1200" dirty="0">
                        <a:latin typeface="Times New Roman" panose="02020603050405020304" pitchFamily="18" charset="0"/>
                        <a:cs typeface="Times New Roman" panose="02020603050405020304" pitchFamily="18" charset="0"/>
                      </a:endParaRPr>
                    </a:p>
                  </a:txBody>
                  <a:tcPr/>
                </a:tc>
                <a:tc>
                  <a:txBody>
                    <a:bodyPr/>
                    <a:lstStyle/>
                    <a:p>
                      <a:pPr algn="ctr"/>
                      <a:r>
                        <a:rPr lang="en-US" sz="1200" dirty="0" smtClean="0">
                          <a:latin typeface="Times New Roman" panose="02020603050405020304" pitchFamily="18" charset="0"/>
                          <a:cs typeface="Times New Roman" panose="02020603050405020304" pitchFamily="18" charset="0"/>
                        </a:rPr>
                        <a:t>Global Sales Contact </a:t>
                      </a:r>
                      <a:endParaRPr lang="en-US" sz="1200" dirty="0">
                        <a:latin typeface="Times New Roman" panose="02020603050405020304" pitchFamily="18" charset="0"/>
                        <a:cs typeface="Times New Roman" panose="02020603050405020304" pitchFamily="18" charset="0"/>
                      </a:endParaRPr>
                    </a:p>
                  </a:txBody>
                  <a:tcPr/>
                </a:tc>
              </a:tr>
              <a:tr h="233845">
                <a:tc>
                  <a:txBody>
                    <a:bodyPr/>
                    <a:lstStyle/>
                    <a:p>
                      <a:pPr algn="l"/>
                      <a:r>
                        <a:rPr lang="en-US" sz="1000" dirty="0" smtClean="0">
                          <a:latin typeface="Times New Roman" panose="02020603050405020304" pitchFamily="18" charset="0"/>
                          <a:cs typeface="Times New Roman" panose="02020603050405020304" pitchFamily="18" charset="0"/>
                        </a:rPr>
                        <a:t>Asia</a:t>
                      </a:r>
                      <a:r>
                        <a:rPr lang="en-US" sz="1000" baseline="0" dirty="0" smtClean="0">
                          <a:latin typeface="Times New Roman" panose="02020603050405020304" pitchFamily="18" charset="0"/>
                          <a:cs typeface="Times New Roman" panose="02020603050405020304" pitchFamily="18" charset="0"/>
                        </a:rPr>
                        <a:t> Pacific </a:t>
                      </a:r>
                      <a:endParaRPr lang="en-US" sz="1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anose="02020603050405020304" pitchFamily="18" charset="0"/>
                          <a:cs typeface="Times New Roman" panose="02020603050405020304" pitchFamily="18" charset="0"/>
                        </a:rPr>
                        <a:t>Sydney, Australia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anose="02020603050405020304" pitchFamily="18" charset="0"/>
                          <a:cs typeface="Times New Roman" panose="02020603050405020304" pitchFamily="18" charset="0"/>
                        </a:rPr>
                        <a:t>Carolyn Holmes </a:t>
                      </a:r>
                    </a:p>
                  </a:txBody>
                  <a:tcPr/>
                </a:tc>
              </a:tr>
              <a:tr h="233845">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anose="02020603050405020304" pitchFamily="18" charset="0"/>
                          <a:cs typeface="Times New Roman" panose="02020603050405020304" pitchFamily="18" charset="0"/>
                        </a:rPr>
                        <a:t>Beijing, China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anose="02020603050405020304" pitchFamily="18" charset="0"/>
                          <a:cs typeface="Times New Roman" panose="02020603050405020304" pitchFamily="18" charset="0"/>
                        </a:rPr>
                        <a:t>Lewis Gui </a:t>
                      </a:r>
                    </a:p>
                  </a:txBody>
                  <a:tcPr/>
                </a:tc>
              </a:tr>
              <a:tr h="233845">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Hong</a:t>
                      </a:r>
                      <a:r>
                        <a:rPr lang="en-US" sz="1000" baseline="0" dirty="0" smtClean="0">
                          <a:latin typeface="Times New Roman" panose="02020603050405020304" pitchFamily="18" charset="0"/>
                          <a:cs typeface="Times New Roman" panose="02020603050405020304" pitchFamily="18" charset="0"/>
                        </a:rPr>
                        <a:t> Kong, China</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Sherona Chan &amp; Ben Banh</a:t>
                      </a:r>
                      <a:endParaRPr lang="en-US" sz="1000" dirty="0">
                        <a:latin typeface="Times New Roman" panose="02020603050405020304" pitchFamily="18" charset="0"/>
                        <a:cs typeface="Times New Roman" panose="02020603050405020304" pitchFamily="18" charset="0"/>
                      </a:endParaRPr>
                    </a:p>
                  </a:txBody>
                  <a:tcPr/>
                </a:tc>
              </a:tr>
              <a:tr h="233845">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Shanghai, China</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Amy Pang </a:t>
                      </a:r>
                      <a:endParaRPr lang="en-US" sz="1000" dirty="0">
                        <a:latin typeface="Times New Roman" panose="02020603050405020304" pitchFamily="18" charset="0"/>
                        <a:cs typeface="Times New Roman" panose="02020603050405020304" pitchFamily="18" charset="0"/>
                      </a:endParaRPr>
                    </a:p>
                  </a:txBody>
                  <a:tcPr/>
                </a:tc>
              </a:tr>
              <a:tr h="233845">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CA" sz="1000" dirty="0" smtClean="0">
                          <a:latin typeface="Times New Roman" panose="02020603050405020304" pitchFamily="18" charset="0"/>
                          <a:cs typeface="Times New Roman" panose="02020603050405020304" pitchFamily="18" charset="0"/>
                        </a:rPr>
                        <a:t>New Delhi, India</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CA" sz="1000" dirty="0" smtClean="0">
                          <a:latin typeface="Times New Roman" panose="02020603050405020304" pitchFamily="18" charset="0"/>
                          <a:cs typeface="Times New Roman" panose="02020603050405020304" pitchFamily="18" charset="0"/>
                        </a:rPr>
                        <a:t>Gaurav Sindhwani</a:t>
                      </a:r>
                      <a:endParaRPr lang="en-US" sz="1000" dirty="0">
                        <a:latin typeface="Times New Roman" panose="02020603050405020304" pitchFamily="18" charset="0"/>
                        <a:cs typeface="Times New Roman" panose="02020603050405020304" pitchFamily="18" charset="0"/>
                      </a:endParaRPr>
                    </a:p>
                  </a:txBody>
                  <a:tcPr/>
                </a:tc>
              </a:tr>
              <a:tr h="233845">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Tokyo, Japan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Kaori Yamaguchi</a:t>
                      </a:r>
                      <a:r>
                        <a:rPr lang="en-US" sz="1000" baseline="0" dirty="0" smtClean="0">
                          <a:latin typeface="Times New Roman" panose="02020603050405020304" pitchFamily="18" charset="0"/>
                          <a:cs typeface="Times New Roman" panose="02020603050405020304" pitchFamily="18" charset="0"/>
                        </a:rPr>
                        <a:t> &amp; Hideki Seguro </a:t>
                      </a:r>
                      <a:endParaRPr lang="en-US" sz="1000" dirty="0">
                        <a:latin typeface="Times New Roman" panose="02020603050405020304" pitchFamily="18" charset="0"/>
                        <a:cs typeface="Times New Roman" panose="02020603050405020304" pitchFamily="18" charset="0"/>
                      </a:endParaRPr>
                    </a:p>
                  </a:txBody>
                  <a:tcPr/>
                </a:tc>
              </a:tr>
              <a:tr h="233845">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US" sz="1000" dirty="0" smtClean="0">
                          <a:latin typeface="Times New Roman" panose="02020603050405020304" pitchFamily="18" charset="0"/>
                          <a:cs typeface="Times New Roman" panose="02020603050405020304" pitchFamily="18" charset="0"/>
                        </a:rPr>
                        <a:t>Singapore </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CA" sz="1000" dirty="0" smtClean="0">
                          <a:latin typeface="Times New Roman" panose="02020603050405020304" pitchFamily="18" charset="0"/>
                          <a:cs typeface="Times New Roman" panose="02020603050405020304" pitchFamily="18" charset="0"/>
                        </a:rPr>
                        <a:t>Nicole</a:t>
                      </a:r>
                      <a:r>
                        <a:rPr lang="en-CA" sz="1000" baseline="0" dirty="0" smtClean="0">
                          <a:latin typeface="Times New Roman" panose="02020603050405020304" pitchFamily="18" charset="0"/>
                          <a:cs typeface="Times New Roman" panose="02020603050405020304" pitchFamily="18" charset="0"/>
                        </a:rPr>
                        <a:t> Foo</a:t>
                      </a:r>
                      <a:endParaRPr lang="en-US" sz="1000" dirty="0">
                        <a:latin typeface="Times New Roman" panose="02020603050405020304" pitchFamily="18" charset="0"/>
                        <a:cs typeface="Times New Roman" panose="02020603050405020304" pitchFamily="18" charset="0"/>
                      </a:endParaRPr>
                    </a:p>
                  </a:txBody>
                  <a:tcPr/>
                </a:tc>
              </a:tr>
              <a:tr h="233845">
                <a:tc>
                  <a:txBody>
                    <a:bodyPr/>
                    <a:lstStyle/>
                    <a:p>
                      <a:pPr algn="l"/>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CA" sz="1000" dirty="0" smtClean="0">
                          <a:latin typeface="Times New Roman" panose="02020603050405020304" pitchFamily="18" charset="0"/>
                          <a:cs typeface="Times New Roman" panose="02020603050405020304" pitchFamily="18" charset="0"/>
                        </a:rPr>
                        <a:t>South Korea</a:t>
                      </a:r>
                      <a:endParaRPr lang="en-US" sz="1000" dirty="0">
                        <a:latin typeface="Times New Roman" panose="02020603050405020304" pitchFamily="18" charset="0"/>
                        <a:cs typeface="Times New Roman" panose="02020603050405020304" pitchFamily="18" charset="0"/>
                      </a:endParaRPr>
                    </a:p>
                  </a:txBody>
                  <a:tcPr/>
                </a:tc>
                <a:tc>
                  <a:txBody>
                    <a:bodyPr/>
                    <a:lstStyle/>
                    <a:p>
                      <a:pPr algn="l"/>
                      <a:r>
                        <a:rPr lang="en-CA" sz="1000" dirty="0" smtClean="0">
                          <a:latin typeface="Times New Roman" panose="02020603050405020304" pitchFamily="18" charset="0"/>
                          <a:cs typeface="Times New Roman" panose="02020603050405020304" pitchFamily="18" charset="0"/>
                        </a:rPr>
                        <a:t>Alice</a:t>
                      </a:r>
                      <a:r>
                        <a:rPr lang="en-CA" sz="1000" baseline="0" dirty="0" smtClean="0">
                          <a:latin typeface="Times New Roman" panose="02020603050405020304" pitchFamily="18" charset="0"/>
                          <a:cs typeface="Times New Roman" panose="02020603050405020304" pitchFamily="18" charset="0"/>
                        </a:rPr>
                        <a:t> Choi</a:t>
                      </a:r>
                      <a:endParaRPr lang="en-US" sz="1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802578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Today’s Presenters </a:t>
            </a:r>
            <a:br>
              <a:rPr lang="en-US" dirty="0" smtClean="0"/>
            </a:br>
            <a:endParaRPr lang="en-US" dirty="0"/>
          </a:p>
        </p:txBody>
      </p:sp>
      <p:sp>
        <p:nvSpPr>
          <p:cNvPr id="4" name="Date Placeholder 3"/>
          <p:cNvSpPr>
            <a:spLocks noGrp="1"/>
          </p:cNvSpPr>
          <p:nvPr>
            <p:ph type="dt" sz="half" idx="10"/>
          </p:nvPr>
        </p:nvSpPr>
        <p:spPr/>
        <p:txBody>
          <a:bodyPr/>
          <a:lstStyle/>
          <a:p>
            <a:fld id="{6DCC2466-4D3A-499E-801F-A3DDF9095A00}" type="datetime1">
              <a:rPr lang="en-US" smtClean="0"/>
              <a:t>4/5/2016</a:t>
            </a:fld>
            <a:endParaRPr lang="en-US"/>
          </a:p>
        </p:txBody>
      </p:sp>
      <p:sp>
        <p:nvSpPr>
          <p:cNvPr id="6" name="Slide Number Placeholder 5"/>
          <p:cNvSpPr>
            <a:spLocks noGrp="1"/>
          </p:cNvSpPr>
          <p:nvPr>
            <p:ph type="sldNum" sz="quarter" idx="12"/>
          </p:nvPr>
        </p:nvSpPr>
        <p:spPr/>
        <p:txBody>
          <a:bodyPr/>
          <a:lstStyle/>
          <a:p>
            <a:fld id="{2CDF1974-89ED-48C7-8A1C-BBE422DEB285}" type="slidenum">
              <a:rPr lang="en-US" smtClean="0"/>
              <a:t>2</a:t>
            </a:fld>
            <a:endParaRPr lang="en-US"/>
          </a:p>
        </p:txBody>
      </p:sp>
      <p:sp>
        <p:nvSpPr>
          <p:cNvPr id="7" name="Content Placeholder 6"/>
          <p:cNvSpPr>
            <a:spLocks noGrp="1"/>
          </p:cNvSpPr>
          <p:nvPr>
            <p:ph idx="1"/>
          </p:nvPr>
        </p:nvSpPr>
        <p:spPr>
          <a:xfrm>
            <a:off x="457200" y="2209800"/>
            <a:ext cx="8382000" cy="4114800"/>
          </a:xfrm>
        </p:spPr>
        <p:txBody>
          <a:bodyPr>
            <a:normAutofit/>
          </a:bodyPr>
          <a:lstStyle/>
          <a:p>
            <a:pPr marL="0" indent="0">
              <a:buNone/>
            </a:pPr>
            <a:r>
              <a:rPr lang="en-US" sz="2200" dirty="0">
                <a:latin typeface="+mj-lt"/>
              </a:rPr>
              <a:t>Laura Mori – Vice President, Global Sales – </a:t>
            </a:r>
            <a:r>
              <a:rPr lang="en-US" sz="2200" dirty="0" smtClean="0">
                <a:latin typeface="+mj-lt"/>
              </a:rPr>
              <a:t>America Central</a:t>
            </a:r>
            <a:endParaRPr lang="en-US" sz="2200" dirty="0">
              <a:latin typeface="+mj-lt"/>
            </a:endParaRPr>
          </a:p>
          <a:p>
            <a:pPr marL="0" indent="0">
              <a:buNone/>
            </a:pPr>
            <a:endParaRPr lang="en-US" sz="2200" dirty="0">
              <a:latin typeface="+mj-lt"/>
            </a:endParaRPr>
          </a:p>
          <a:p>
            <a:pPr marL="0" indent="0">
              <a:buNone/>
            </a:pPr>
            <a:r>
              <a:rPr lang="en-US" sz="2200" dirty="0" smtClean="0">
                <a:latin typeface="+mj-lt"/>
              </a:rPr>
              <a:t>Lenora Minassian – Director, Global RFP Programs</a:t>
            </a:r>
          </a:p>
          <a:p>
            <a:pPr marL="0" indent="0">
              <a:buNone/>
            </a:pPr>
            <a:endParaRPr lang="en-US" sz="2200" dirty="0" smtClean="0">
              <a:latin typeface="+mj-lt"/>
            </a:endParaRPr>
          </a:p>
          <a:p>
            <a:pPr marL="0" indent="0">
              <a:buNone/>
            </a:pPr>
            <a:r>
              <a:rPr lang="en-US" sz="2200" dirty="0" smtClean="0">
                <a:latin typeface="+mj-lt"/>
              </a:rPr>
              <a:t>MaryAnn Rodriguez – Director, Global Sales – America Central</a:t>
            </a:r>
          </a:p>
          <a:p>
            <a:pPr marL="0" indent="0">
              <a:buNone/>
            </a:pPr>
            <a:endParaRPr lang="en-US" sz="2200" dirty="0">
              <a:latin typeface="+mj-lt"/>
            </a:endParaRPr>
          </a:p>
          <a:p>
            <a:pPr marL="0" indent="0">
              <a:buNone/>
            </a:pPr>
            <a:r>
              <a:rPr lang="en-US" sz="2200" dirty="0" smtClean="0">
                <a:latin typeface="+mj-lt"/>
              </a:rPr>
              <a:t>Vanessa </a:t>
            </a:r>
            <a:r>
              <a:rPr lang="en-US" sz="2200" dirty="0">
                <a:latin typeface="+mj-lt"/>
              </a:rPr>
              <a:t>Gromer – Director, Global Sales - Canada </a:t>
            </a:r>
          </a:p>
          <a:p>
            <a:pPr marL="0" indent="0">
              <a:buNone/>
            </a:pPr>
            <a:endParaRPr lang="en-US" dirty="0">
              <a:latin typeface="+mj-lt"/>
            </a:endParaRPr>
          </a:p>
        </p:txBody>
      </p:sp>
    </p:spTree>
    <p:extLst>
      <p:ext uri="{BB962C8B-B14F-4D97-AF65-F5344CB8AC3E}">
        <p14:creationId xmlns:p14="http://schemas.microsoft.com/office/powerpoint/2010/main" val="3605791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normAutofit/>
          </a:bodyPr>
          <a:lstStyle/>
          <a:p>
            <a:r>
              <a:rPr lang="en-US" dirty="0" smtClean="0"/>
              <a:t>Preferred Hotels &amp; Resorts’ PreferredNet</a:t>
            </a:r>
            <a:endParaRPr lang="en-US" dirty="0"/>
          </a:p>
        </p:txBody>
      </p:sp>
      <p:sp>
        <p:nvSpPr>
          <p:cNvPr id="3" name="Content Placeholder 2"/>
          <p:cNvSpPr>
            <a:spLocks noGrp="1"/>
          </p:cNvSpPr>
          <p:nvPr>
            <p:ph idx="1"/>
          </p:nvPr>
        </p:nvSpPr>
        <p:spPr>
          <a:xfrm>
            <a:off x="457200" y="1676400"/>
            <a:ext cx="8229600" cy="4648200"/>
          </a:xfrm>
        </p:spPr>
        <p:txBody>
          <a:bodyPr>
            <a:normAutofit/>
          </a:bodyPr>
          <a:lstStyle/>
          <a:p>
            <a:pPr marL="0" indent="0">
              <a:buNone/>
            </a:pPr>
            <a:r>
              <a:rPr lang="en-US" sz="2100" b="1" u="sng" dirty="0" smtClean="0">
                <a:latin typeface="+mj-lt"/>
                <a:cs typeface="Times New Roman" pitchFamily="18" charset="0"/>
              </a:rPr>
              <a:t>Live </a:t>
            </a:r>
            <a:r>
              <a:rPr lang="en-US" sz="2100" b="1" u="sng" dirty="0">
                <a:latin typeface="+mj-lt"/>
                <a:cs typeface="Times New Roman" pitchFamily="18" charset="0"/>
              </a:rPr>
              <a:t>Demonstration</a:t>
            </a:r>
            <a:endParaRPr lang="en-US" sz="2100" dirty="0">
              <a:latin typeface="+mj-lt"/>
            </a:endParaRPr>
          </a:p>
          <a:p>
            <a:pPr marL="0" indent="0">
              <a:buNone/>
            </a:pPr>
            <a:r>
              <a:rPr lang="en-US" sz="2100" b="1" dirty="0" smtClean="0">
                <a:latin typeface="+mj-lt"/>
                <a:cs typeface="Times New Roman" pitchFamily="18" charset="0"/>
              </a:rPr>
              <a:t>Sales &gt;  Corporate Sales</a:t>
            </a:r>
            <a:endParaRPr lang="en-US" sz="2100" b="1" dirty="0">
              <a:latin typeface="+mj-lt"/>
              <a:cs typeface="Times New Roman" pitchFamily="18" charset="0"/>
            </a:endParaRPr>
          </a:p>
          <a:p>
            <a:pPr marL="285750" indent="-285750">
              <a:buFontTx/>
              <a:buChar char="-"/>
            </a:pPr>
            <a:endParaRPr lang="en-US" sz="2100" dirty="0">
              <a:latin typeface="+mj-lt"/>
              <a:cs typeface="Times New Roman" pitchFamily="18" charset="0"/>
            </a:endParaRPr>
          </a:p>
          <a:p>
            <a:pPr>
              <a:lnSpc>
                <a:spcPct val="150000"/>
              </a:lnSpc>
            </a:pPr>
            <a:r>
              <a:rPr lang="en-US" sz="1800" dirty="0">
                <a:latin typeface="+mj-lt"/>
                <a:cs typeface="Times New Roman" pitchFamily="18" charset="0"/>
              </a:rPr>
              <a:t>View RFP activity timeline</a:t>
            </a:r>
          </a:p>
          <a:p>
            <a:pPr>
              <a:lnSpc>
                <a:spcPct val="150000"/>
              </a:lnSpc>
            </a:pPr>
            <a:r>
              <a:rPr lang="en-US" sz="1800" dirty="0" smtClean="0">
                <a:latin typeface="+mj-lt"/>
                <a:cs typeface="Times New Roman" pitchFamily="18" charset="0"/>
              </a:rPr>
              <a:t>2017 </a:t>
            </a:r>
            <a:r>
              <a:rPr lang="en-US" sz="1800" dirty="0">
                <a:latin typeface="+mj-lt"/>
                <a:cs typeface="Times New Roman" pitchFamily="18" charset="0"/>
              </a:rPr>
              <a:t>global accounts RFP timeline</a:t>
            </a:r>
          </a:p>
          <a:p>
            <a:pPr>
              <a:lnSpc>
                <a:spcPct val="150000"/>
              </a:lnSpc>
            </a:pPr>
            <a:r>
              <a:rPr lang="en-US" sz="1800" dirty="0" smtClean="0">
                <a:latin typeface="+mj-lt"/>
                <a:cs typeface="Times New Roman" pitchFamily="18" charset="0"/>
              </a:rPr>
              <a:t>Complete </a:t>
            </a:r>
            <a:r>
              <a:rPr lang="en-US" sz="1800" dirty="0">
                <a:latin typeface="+mj-lt"/>
                <a:cs typeface="Times New Roman" pitchFamily="18" charset="0"/>
              </a:rPr>
              <a:t>corporate account survey</a:t>
            </a:r>
          </a:p>
          <a:p>
            <a:pPr>
              <a:lnSpc>
                <a:spcPct val="150000"/>
              </a:lnSpc>
            </a:pPr>
            <a:r>
              <a:rPr lang="en-US" sz="1800" dirty="0" smtClean="0">
                <a:latin typeface="+mj-lt"/>
                <a:cs typeface="Times New Roman" pitchFamily="18" charset="0"/>
              </a:rPr>
              <a:t>Corporate </a:t>
            </a:r>
            <a:r>
              <a:rPr lang="en-US" sz="1800" dirty="0">
                <a:latin typeface="+mj-lt"/>
                <a:cs typeface="Times New Roman" pitchFamily="18" charset="0"/>
              </a:rPr>
              <a:t>account listing</a:t>
            </a:r>
          </a:p>
          <a:p>
            <a:pPr>
              <a:lnSpc>
                <a:spcPct val="150000"/>
              </a:lnSpc>
            </a:pPr>
            <a:r>
              <a:rPr lang="en-US" sz="1800" dirty="0" smtClean="0">
                <a:latin typeface="+mj-lt"/>
                <a:cs typeface="Times New Roman" pitchFamily="18" charset="0"/>
              </a:rPr>
              <a:t>Global </a:t>
            </a:r>
            <a:r>
              <a:rPr lang="en-US" sz="1800" dirty="0">
                <a:latin typeface="+mj-lt"/>
                <a:cs typeface="Times New Roman" pitchFamily="18" charset="0"/>
              </a:rPr>
              <a:t>sales contact listing</a:t>
            </a:r>
            <a:endParaRPr lang="en-US" sz="1800"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20</a:t>
            </a:fld>
            <a:endParaRPr lang="en-US"/>
          </a:p>
        </p:txBody>
      </p:sp>
    </p:spTree>
    <p:extLst>
      <p:ext uri="{BB962C8B-B14F-4D97-AF65-F5344CB8AC3E}">
        <p14:creationId xmlns:p14="http://schemas.microsoft.com/office/powerpoint/2010/main" val="36851063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21</a:t>
            </a:fld>
            <a:endParaRPr lang="en-US"/>
          </a:p>
        </p:txBody>
      </p:sp>
      <p:sp>
        <p:nvSpPr>
          <p:cNvPr id="6" name="Rectangle 5"/>
          <p:cNvSpPr/>
          <p:nvPr/>
        </p:nvSpPr>
        <p:spPr>
          <a:xfrm>
            <a:off x="1295400" y="2209800"/>
            <a:ext cx="6629400" cy="30480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8" name="TextBox 7"/>
          <p:cNvSpPr txBox="1"/>
          <p:nvPr/>
        </p:nvSpPr>
        <p:spPr>
          <a:xfrm>
            <a:off x="2781300" y="3441412"/>
            <a:ext cx="3657600" cy="1138773"/>
          </a:xfrm>
          <a:prstGeom prst="rect">
            <a:avLst/>
          </a:prstGeom>
          <a:noFill/>
        </p:spPr>
        <p:txBody>
          <a:bodyPr wrap="square" rtlCol="0">
            <a:spAutoFit/>
          </a:bodyPr>
          <a:lstStyle/>
          <a:p>
            <a:r>
              <a:rPr lang="en-US" sz="3200" dirty="0" smtClean="0">
                <a:solidFill>
                  <a:schemeClr val="bg1"/>
                </a:solidFill>
                <a:latin typeface="+mj-lt"/>
              </a:rPr>
              <a:t>Time for Questions</a:t>
            </a:r>
          </a:p>
          <a:p>
            <a:pPr algn="ctr"/>
            <a:r>
              <a:rPr lang="en-US" sz="1200" dirty="0" smtClean="0">
                <a:solidFill>
                  <a:schemeClr val="bg1"/>
                </a:solidFill>
                <a:latin typeface="+mj-lt"/>
              </a:rPr>
              <a:t>For additional questions please contact Laura Mori at </a:t>
            </a:r>
            <a:r>
              <a:rPr lang="en-US" sz="1200" dirty="0" smtClean="0">
                <a:solidFill>
                  <a:schemeClr val="bg1"/>
                </a:solidFill>
                <a:latin typeface="+mj-lt"/>
                <a:hlinkClick r:id="rId3"/>
              </a:rPr>
              <a:t>lmori@preferredhotels.com</a:t>
            </a:r>
            <a:endParaRPr lang="en-US" sz="1200" dirty="0" smtClean="0">
              <a:solidFill>
                <a:schemeClr val="bg1"/>
              </a:solidFill>
              <a:latin typeface="+mj-lt"/>
            </a:endParaRPr>
          </a:p>
          <a:p>
            <a:endParaRPr lang="en-US" sz="1200" dirty="0">
              <a:solidFill>
                <a:schemeClr val="bg1"/>
              </a:solidFill>
              <a:latin typeface="+mj-lt"/>
            </a:endParaRPr>
          </a:p>
        </p:txBody>
      </p:sp>
    </p:spTree>
    <p:extLst>
      <p:ext uri="{BB962C8B-B14F-4D97-AF65-F5344CB8AC3E}">
        <p14:creationId xmlns:p14="http://schemas.microsoft.com/office/powerpoint/2010/main" val="2594410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66800"/>
            <a:ext cx="8229600" cy="685800"/>
          </a:xfrm>
        </p:spPr>
        <p:txBody>
          <a:bodyPr>
            <a:noAutofit/>
          </a:bodyPr>
          <a:lstStyle/>
          <a:p>
            <a:r>
              <a:rPr lang="en-US" dirty="0" smtClean="0"/>
              <a:t>Today’s Agenda </a:t>
            </a:r>
            <a:endParaRPr lang="en-US" dirty="0"/>
          </a:p>
        </p:txBody>
      </p:sp>
      <p:sp>
        <p:nvSpPr>
          <p:cNvPr id="5" name="Content Placeholder 4"/>
          <p:cNvSpPr>
            <a:spLocks noGrp="1"/>
          </p:cNvSpPr>
          <p:nvPr>
            <p:ph sz="half" idx="1"/>
          </p:nvPr>
        </p:nvSpPr>
        <p:spPr>
          <a:xfrm>
            <a:off x="457200" y="1752600"/>
            <a:ext cx="8229600" cy="4572000"/>
          </a:xfrm>
        </p:spPr>
        <p:txBody>
          <a:bodyPr>
            <a:normAutofit lnSpcReduction="10000"/>
          </a:bodyPr>
          <a:lstStyle/>
          <a:p>
            <a:r>
              <a:rPr lang="en-US" dirty="0" smtClean="0">
                <a:latin typeface="+mj-lt"/>
              </a:rPr>
              <a:t>RFP Process Timeline </a:t>
            </a:r>
          </a:p>
          <a:p>
            <a:r>
              <a:rPr lang="en-US" dirty="0" smtClean="0">
                <a:latin typeface="+mj-lt"/>
              </a:rPr>
              <a:t>Operation Corporate Drill Down </a:t>
            </a:r>
          </a:p>
          <a:p>
            <a:r>
              <a:rPr lang="en-US" dirty="0" smtClean="0">
                <a:latin typeface="+mj-lt"/>
              </a:rPr>
              <a:t>Corporate Account Survey </a:t>
            </a:r>
          </a:p>
          <a:p>
            <a:r>
              <a:rPr lang="en-US" dirty="0" smtClean="0">
                <a:latin typeface="+mj-lt"/>
              </a:rPr>
              <a:t>Travel Manager’s Goals &amp; Industry Trends </a:t>
            </a:r>
          </a:p>
          <a:p>
            <a:r>
              <a:rPr lang="en-US" dirty="0" smtClean="0">
                <a:latin typeface="+mj-lt"/>
              </a:rPr>
              <a:t>Preferred Hotels &amp; Resorts’ PreferredNet </a:t>
            </a:r>
          </a:p>
          <a:p>
            <a:r>
              <a:rPr lang="en-US" dirty="0" smtClean="0">
                <a:latin typeface="+mj-lt"/>
              </a:rPr>
              <a:t>Corporate RFP Process (Lanyon) </a:t>
            </a:r>
          </a:p>
          <a:p>
            <a:r>
              <a:rPr lang="en-US" dirty="0" err="1" smtClean="0">
                <a:latin typeface="+mj-lt"/>
              </a:rPr>
              <a:t>iBid</a:t>
            </a:r>
            <a:r>
              <a:rPr lang="en-US" dirty="0" smtClean="0">
                <a:latin typeface="+mj-lt"/>
              </a:rPr>
              <a:t> Lanyon &amp; Registration </a:t>
            </a:r>
          </a:p>
          <a:p>
            <a:r>
              <a:rPr lang="en-US" dirty="0" smtClean="0">
                <a:latin typeface="+mj-lt"/>
              </a:rPr>
              <a:t>How to Increase Market Share - Roadshow, Showcase, and Tradeshow Schedules</a:t>
            </a:r>
          </a:p>
          <a:p>
            <a:r>
              <a:rPr lang="en-US" dirty="0" smtClean="0">
                <a:latin typeface="+mj-lt"/>
              </a:rPr>
              <a:t>Preferred Hotels &amp; Resorts Global Sales Contacts </a:t>
            </a:r>
          </a:p>
          <a:p>
            <a:r>
              <a:rPr lang="en-US" dirty="0" smtClean="0">
                <a:latin typeface="+mj-lt"/>
              </a:rPr>
              <a:t>Questions?</a:t>
            </a:r>
            <a:endParaRPr lang="en-US" dirty="0">
              <a:latin typeface="+mj-lt"/>
            </a:endParaRPr>
          </a:p>
        </p:txBody>
      </p:sp>
      <p:sp>
        <p:nvSpPr>
          <p:cNvPr id="7" name="Date Placeholder 6"/>
          <p:cNvSpPr>
            <a:spLocks noGrp="1"/>
          </p:cNvSpPr>
          <p:nvPr>
            <p:ph type="dt" sz="half" idx="10"/>
          </p:nvPr>
        </p:nvSpPr>
        <p:spPr/>
        <p:txBody>
          <a:bodyPr/>
          <a:lstStyle/>
          <a:p>
            <a:fld id="{9FD69E12-7929-4FD9-875C-54131273B4B1}" type="datetime1">
              <a:rPr lang="en-US" smtClean="0"/>
              <a:t>4/5/2016</a:t>
            </a:fld>
            <a:endParaRPr lang="en-US"/>
          </a:p>
        </p:txBody>
      </p:sp>
      <p:sp>
        <p:nvSpPr>
          <p:cNvPr id="9" name="Slide Number Placeholder 8"/>
          <p:cNvSpPr>
            <a:spLocks noGrp="1"/>
          </p:cNvSpPr>
          <p:nvPr>
            <p:ph type="sldNum" sz="quarter" idx="12"/>
          </p:nvPr>
        </p:nvSpPr>
        <p:spPr/>
        <p:txBody>
          <a:bodyPr/>
          <a:lstStyle/>
          <a:p>
            <a:fld id="{2CDF1974-89ED-48C7-8A1C-BBE422DEB285}" type="slidenum">
              <a:rPr lang="en-US" smtClean="0"/>
              <a:t>3</a:t>
            </a:fld>
            <a:endParaRPr lang="en-US"/>
          </a:p>
        </p:txBody>
      </p:sp>
    </p:spTree>
    <p:extLst>
      <p:ext uri="{BB962C8B-B14F-4D97-AF65-F5344CB8AC3E}">
        <p14:creationId xmlns:p14="http://schemas.microsoft.com/office/powerpoint/2010/main" val="897302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990600"/>
            <a:ext cx="8229600" cy="685800"/>
          </a:xfrm>
        </p:spPr>
        <p:txBody>
          <a:bodyPr/>
          <a:lstStyle/>
          <a:p>
            <a:r>
              <a:rPr lang="en-US" dirty="0" smtClean="0"/>
              <a:t>RFP Process Timeline </a:t>
            </a:r>
            <a:endParaRPr lang="en-US" dirty="0"/>
          </a:p>
        </p:txBody>
      </p:sp>
      <p:sp>
        <p:nvSpPr>
          <p:cNvPr id="9" name="Content Placeholder 8"/>
          <p:cNvSpPr>
            <a:spLocks noGrp="1"/>
          </p:cNvSpPr>
          <p:nvPr>
            <p:ph idx="1"/>
          </p:nvPr>
        </p:nvSpPr>
        <p:spPr>
          <a:xfrm>
            <a:off x="457200" y="1752600"/>
            <a:ext cx="8229600" cy="4572000"/>
          </a:xfrm>
        </p:spPr>
        <p:txBody>
          <a:bodyPr>
            <a:normAutofit fontScale="92500"/>
          </a:bodyPr>
          <a:lstStyle/>
          <a:p>
            <a:r>
              <a:rPr lang="en-US" sz="1800" dirty="0" smtClean="0">
                <a:latin typeface="+mj-lt"/>
              </a:rPr>
              <a:t>April 13</a:t>
            </a:r>
            <a:r>
              <a:rPr lang="en-US" sz="1800" baseline="30000" dirty="0" smtClean="0">
                <a:latin typeface="+mj-lt"/>
              </a:rPr>
              <a:t>th</a:t>
            </a:r>
            <a:r>
              <a:rPr lang="en-US" sz="1800" dirty="0" smtClean="0">
                <a:latin typeface="+mj-lt"/>
              </a:rPr>
              <a:t>   			Corporate RFP Educational Webinar </a:t>
            </a:r>
          </a:p>
          <a:p>
            <a:r>
              <a:rPr lang="en-CA" sz="1800" dirty="0" smtClean="0">
                <a:latin typeface="+mj-lt"/>
              </a:rPr>
              <a:t>April 18</a:t>
            </a:r>
            <a:r>
              <a:rPr lang="en-CA" sz="1800" baseline="30000" dirty="0" smtClean="0">
                <a:latin typeface="+mj-lt"/>
              </a:rPr>
              <a:t>th</a:t>
            </a:r>
            <a:r>
              <a:rPr lang="en-CA" sz="1800" dirty="0" smtClean="0">
                <a:latin typeface="+mj-lt"/>
              </a:rPr>
              <a:t> – 20</a:t>
            </a:r>
            <a:r>
              <a:rPr lang="en-CA" sz="1800" baseline="30000" dirty="0" smtClean="0">
                <a:latin typeface="+mj-lt"/>
              </a:rPr>
              <a:t>th</a:t>
            </a:r>
            <a:r>
              <a:rPr lang="en-CA" sz="1800" dirty="0" smtClean="0">
                <a:latin typeface="+mj-lt"/>
              </a:rPr>
              <a:t> 		2017 Annual GBTA </a:t>
            </a:r>
            <a:r>
              <a:rPr lang="en-CA" sz="1800" dirty="0" smtClean="0">
                <a:latin typeface="+mj-lt"/>
              </a:rPr>
              <a:t>(Global Business Travel 				Assn) Canada </a:t>
            </a:r>
            <a:r>
              <a:rPr lang="en-CA" sz="1800" dirty="0" smtClean="0">
                <a:latin typeface="+mj-lt"/>
              </a:rPr>
              <a:t>Conference in 	</a:t>
            </a:r>
            <a:r>
              <a:rPr lang="en-CA" sz="1800" dirty="0" smtClean="0">
                <a:latin typeface="+mj-lt"/>
              </a:rPr>
              <a:t>Toronto</a:t>
            </a:r>
            <a:r>
              <a:rPr lang="en-CA" sz="1800" dirty="0" smtClean="0">
                <a:latin typeface="+mj-lt"/>
              </a:rPr>
              <a:t>, </a:t>
            </a:r>
            <a:r>
              <a:rPr lang="en-CA" sz="1800" dirty="0" smtClean="0">
                <a:latin typeface="+mj-lt"/>
              </a:rPr>
              <a:t>Canada</a:t>
            </a:r>
            <a:endParaRPr lang="en-US" sz="1800" dirty="0" smtClean="0">
              <a:latin typeface="+mj-lt"/>
            </a:endParaRPr>
          </a:p>
          <a:p>
            <a:r>
              <a:rPr lang="en-US" sz="1800" dirty="0" smtClean="0">
                <a:latin typeface="+mj-lt"/>
              </a:rPr>
              <a:t>April 19</a:t>
            </a:r>
            <a:r>
              <a:rPr lang="en-US" sz="1800" baseline="30000" dirty="0" smtClean="0">
                <a:latin typeface="+mj-lt"/>
              </a:rPr>
              <a:t>th</a:t>
            </a:r>
            <a:r>
              <a:rPr lang="en-US" sz="1800" dirty="0" smtClean="0">
                <a:latin typeface="+mj-lt"/>
              </a:rPr>
              <a:t> 			2017 Corporate Survey Launches to Hotels </a:t>
            </a:r>
          </a:p>
          <a:p>
            <a:r>
              <a:rPr lang="en-US" sz="1800" dirty="0" smtClean="0">
                <a:latin typeface="+mj-lt"/>
              </a:rPr>
              <a:t>April-June 			Operation Corporate Drill Down </a:t>
            </a:r>
          </a:p>
          <a:p>
            <a:r>
              <a:rPr lang="en-US" sz="1800" dirty="0">
                <a:latin typeface="+mj-lt"/>
              </a:rPr>
              <a:t>May </a:t>
            </a:r>
            <a:r>
              <a:rPr lang="en-US" sz="1800" dirty="0" smtClean="0">
                <a:latin typeface="+mj-lt"/>
              </a:rPr>
              <a:t>31</a:t>
            </a:r>
            <a:r>
              <a:rPr lang="en-US" sz="1800" baseline="30000" dirty="0" smtClean="0">
                <a:latin typeface="+mj-lt"/>
              </a:rPr>
              <a:t>st</a:t>
            </a:r>
            <a:r>
              <a:rPr lang="en-US" sz="1800" dirty="0" smtClean="0">
                <a:latin typeface="+mj-lt"/>
              </a:rPr>
              <a:t>  </a:t>
            </a:r>
            <a:r>
              <a:rPr lang="en-US" sz="1800" dirty="0">
                <a:latin typeface="+mj-lt"/>
              </a:rPr>
              <a:t>			Corporate Survey submittal deadline for 				hotels </a:t>
            </a:r>
          </a:p>
          <a:p>
            <a:r>
              <a:rPr lang="en-US" sz="1800" dirty="0" smtClean="0">
                <a:latin typeface="+mj-lt"/>
              </a:rPr>
              <a:t>May-October 			Corporate client pre-bid meetings</a:t>
            </a:r>
          </a:p>
          <a:p>
            <a:r>
              <a:rPr lang="en-US" sz="1800" dirty="0" smtClean="0">
                <a:latin typeface="+mj-lt"/>
              </a:rPr>
              <a:t>June 15</a:t>
            </a:r>
            <a:r>
              <a:rPr lang="en-US" sz="1800" baseline="30000" dirty="0" smtClean="0">
                <a:latin typeface="+mj-lt"/>
              </a:rPr>
              <a:t>th</a:t>
            </a:r>
            <a:r>
              <a:rPr lang="en-US" sz="1800" dirty="0" smtClean="0">
                <a:latin typeface="+mj-lt"/>
              </a:rPr>
              <a:t> 			2017 </a:t>
            </a:r>
            <a:r>
              <a:rPr lang="en-US" sz="1800" dirty="0" err="1" smtClean="0">
                <a:latin typeface="+mj-lt"/>
              </a:rPr>
              <a:t>iBid</a:t>
            </a:r>
            <a:r>
              <a:rPr lang="en-US" sz="1800" dirty="0" smtClean="0">
                <a:latin typeface="+mj-lt"/>
              </a:rPr>
              <a:t> Lanyon registration launches</a:t>
            </a:r>
          </a:p>
          <a:p>
            <a:r>
              <a:rPr lang="en-US" sz="1800" dirty="0" smtClean="0">
                <a:latin typeface="+mj-lt"/>
              </a:rPr>
              <a:t>July 17</a:t>
            </a:r>
            <a:r>
              <a:rPr lang="en-US" sz="1800" baseline="30000" dirty="0" smtClean="0">
                <a:latin typeface="+mj-lt"/>
              </a:rPr>
              <a:t>th</a:t>
            </a:r>
            <a:r>
              <a:rPr lang="en-US" sz="1800" dirty="0" smtClean="0">
                <a:latin typeface="+mj-lt"/>
              </a:rPr>
              <a:t> – 20</a:t>
            </a:r>
            <a:r>
              <a:rPr lang="en-US" sz="1800" baseline="30000" dirty="0" smtClean="0">
                <a:latin typeface="+mj-lt"/>
              </a:rPr>
              <a:t>th</a:t>
            </a:r>
            <a:r>
              <a:rPr lang="en-US" sz="1800" dirty="0" smtClean="0">
                <a:latin typeface="+mj-lt"/>
              </a:rPr>
              <a:t> 		</a:t>
            </a:r>
            <a:r>
              <a:rPr lang="en-US" sz="1800" dirty="0" smtClean="0">
                <a:latin typeface="+mj-lt"/>
              </a:rPr>
              <a:t>	2017 </a:t>
            </a:r>
            <a:r>
              <a:rPr lang="en-US" sz="1800" dirty="0" smtClean="0">
                <a:latin typeface="+mj-lt"/>
              </a:rPr>
              <a:t>Annual GBTA (Global Business Travel  				Assn) Conference in Denver, CO</a:t>
            </a:r>
          </a:p>
          <a:p>
            <a:r>
              <a:rPr lang="en-US" sz="1800" dirty="0" smtClean="0">
                <a:latin typeface="+mj-lt"/>
              </a:rPr>
              <a:t>June-November		RFP’s are launched (peak Sept &amp; Oct)</a:t>
            </a:r>
          </a:p>
          <a:p>
            <a:r>
              <a:rPr lang="en-US" sz="1800" dirty="0" smtClean="0">
                <a:latin typeface="+mj-lt"/>
              </a:rPr>
              <a:t>September-December		Renegotiation process</a:t>
            </a:r>
          </a:p>
          <a:p>
            <a:r>
              <a:rPr lang="en-US" sz="1800" dirty="0" smtClean="0">
                <a:latin typeface="+mj-lt"/>
              </a:rPr>
              <a:t>November –December		Acceptance/Rejection notifications</a:t>
            </a:r>
          </a:p>
          <a:p>
            <a:r>
              <a:rPr lang="en-US" sz="1800" dirty="0" smtClean="0">
                <a:latin typeface="+mj-lt"/>
              </a:rPr>
              <a:t>December-March		Final notifications and rate audits </a:t>
            </a:r>
          </a:p>
          <a:p>
            <a:pPr marL="0" indent="0">
              <a:buNone/>
            </a:pPr>
            <a:endParaRPr lang="en-US" sz="1800" dirty="0">
              <a:latin typeface="+mj-lt"/>
            </a:endParaRPr>
          </a:p>
        </p:txBody>
      </p:sp>
      <p:sp>
        <p:nvSpPr>
          <p:cNvPr id="5" name="Date Placeholder 4"/>
          <p:cNvSpPr>
            <a:spLocks noGrp="1"/>
          </p:cNvSpPr>
          <p:nvPr>
            <p:ph type="dt" sz="half" idx="10"/>
          </p:nvPr>
        </p:nvSpPr>
        <p:spPr/>
        <p:txBody>
          <a:bodyPr/>
          <a:lstStyle/>
          <a:p>
            <a:fld id="{414913D6-98D9-4219-8353-24252330F087}" type="datetime1">
              <a:rPr lang="en-US" smtClean="0"/>
              <a:t>4/5/2016</a:t>
            </a:fld>
            <a:endParaRPr lang="en-US"/>
          </a:p>
        </p:txBody>
      </p:sp>
      <p:sp>
        <p:nvSpPr>
          <p:cNvPr id="7" name="Slide Number Placeholder 6"/>
          <p:cNvSpPr>
            <a:spLocks noGrp="1"/>
          </p:cNvSpPr>
          <p:nvPr>
            <p:ph type="sldNum" sz="quarter" idx="12"/>
          </p:nvPr>
        </p:nvSpPr>
        <p:spPr/>
        <p:txBody>
          <a:bodyPr/>
          <a:lstStyle/>
          <a:p>
            <a:fld id="{2CDF1974-89ED-48C7-8A1C-BBE422DEB285}" type="slidenum">
              <a:rPr lang="en-US" smtClean="0"/>
              <a:t>4</a:t>
            </a:fld>
            <a:endParaRPr lang="en-US"/>
          </a:p>
        </p:txBody>
      </p:sp>
    </p:spTree>
    <p:extLst>
      <p:ext uri="{BB962C8B-B14F-4D97-AF65-F5344CB8AC3E}">
        <p14:creationId xmlns:p14="http://schemas.microsoft.com/office/powerpoint/2010/main" val="3854087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85800"/>
          </a:xfrm>
        </p:spPr>
        <p:txBody>
          <a:bodyPr>
            <a:normAutofit/>
          </a:bodyPr>
          <a:lstStyle/>
          <a:p>
            <a:r>
              <a:rPr lang="en-US" dirty="0" smtClean="0"/>
              <a:t>Operation Corporate Drill Down (OCDD)</a:t>
            </a:r>
            <a:endParaRPr lang="en-US" dirty="0"/>
          </a:p>
        </p:txBody>
      </p:sp>
      <p:sp>
        <p:nvSpPr>
          <p:cNvPr id="3" name="Content Placeholder 2"/>
          <p:cNvSpPr>
            <a:spLocks noGrp="1"/>
          </p:cNvSpPr>
          <p:nvPr>
            <p:ph idx="1"/>
          </p:nvPr>
        </p:nvSpPr>
        <p:spPr>
          <a:xfrm>
            <a:off x="457200" y="1752600"/>
            <a:ext cx="8229600" cy="4572000"/>
          </a:xfrm>
        </p:spPr>
        <p:txBody>
          <a:bodyPr>
            <a:normAutofit fontScale="70000" lnSpcReduction="20000"/>
          </a:bodyPr>
          <a:lstStyle/>
          <a:p>
            <a:pPr marL="0" indent="0">
              <a:buNone/>
            </a:pPr>
            <a:r>
              <a:rPr lang="en-US" b="1" u="sng" dirty="0">
                <a:latin typeface="+mj-lt"/>
                <a:cs typeface="Times New Roman" pitchFamily="18" charset="0"/>
              </a:rPr>
              <a:t>What is Operation Corporate Drill Down?</a:t>
            </a:r>
          </a:p>
          <a:p>
            <a:pPr marL="285750" indent="-285750"/>
            <a:r>
              <a:rPr lang="en-US" dirty="0">
                <a:latin typeface="+mj-lt"/>
                <a:cs typeface="Times New Roman" pitchFamily="18" charset="0"/>
              </a:rPr>
              <a:t>During the months of </a:t>
            </a:r>
            <a:r>
              <a:rPr lang="en-US" dirty="0" smtClean="0">
                <a:latin typeface="+mj-lt"/>
                <a:cs typeface="Times New Roman" pitchFamily="18" charset="0"/>
              </a:rPr>
              <a:t>April</a:t>
            </a:r>
            <a:r>
              <a:rPr lang="en-US" dirty="0">
                <a:latin typeface="+mj-lt"/>
                <a:cs typeface="Times New Roman" pitchFamily="18" charset="0"/>
              </a:rPr>
              <a:t> </a:t>
            </a:r>
            <a:r>
              <a:rPr lang="en-US" dirty="0" smtClean="0">
                <a:latin typeface="+mj-lt"/>
                <a:cs typeface="Times New Roman" pitchFamily="18" charset="0"/>
              </a:rPr>
              <a:t>- June</a:t>
            </a:r>
            <a:r>
              <a:rPr lang="en-US" dirty="0">
                <a:latin typeface="+mj-lt"/>
                <a:cs typeface="Times New Roman" pitchFamily="18" charset="0"/>
              </a:rPr>
              <a:t>, each </a:t>
            </a:r>
            <a:r>
              <a:rPr lang="en-US" dirty="0" smtClean="0">
                <a:latin typeface="+mj-lt"/>
                <a:cs typeface="Times New Roman" pitchFamily="18" charset="0"/>
              </a:rPr>
              <a:t>Preferred Hotels &amp; Resorts </a:t>
            </a:r>
            <a:r>
              <a:rPr lang="en-US" dirty="0">
                <a:latin typeface="+mj-lt"/>
                <a:cs typeface="Times New Roman" pitchFamily="18" charset="0"/>
              </a:rPr>
              <a:t>Global Sales Director together with the </a:t>
            </a:r>
            <a:r>
              <a:rPr lang="en-US" dirty="0" smtClean="0">
                <a:latin typeface="+mj-lt"/>
                <a:cs typeface="Times New Roman" pitchFamily="18" charset="0"/>
              </a:rPr>
              <a:t>Preferred Hotels &amp; Resorts Revenue </a:t>
            </a:r>
            <a:r>
              <a:rPr lang="en-US" dirty="0">
                <a:latin typeface="+mj-lt"/>
                <a:cs typeface="Times New Roman" pitchFamily="18" charset="0"/>
              </a:rPr>
              <a:t>Account Management Team </a:t>
            </a:r>
            <a:r>
              <a:rPr lang="en-US" dirty="0" smtClean="0">
                <a:latin typeface="+mj-lt"/>
                <a:cs typeface="Times New Roman" pitchFamily="18" charset="0"/>
              </a:rPr>
              <a:t>will </a:t>
            </a:r>
            <a:r>
              <a:rPr lang="en-US" dirty="0">
                <a:latin typeface="+mj-lt"/>
                <a:cs typeface="Times New Roman" pitchFamily="18" charset="0"/>
              </a:rPr>
              <a:t>schedule a meeting or conference call with corporate hotels within their region to conduct a strategic account assessment and assist hotels in preparing for the </a:t>
            </a:r>
            <a:r>
              <a:rPr lang="en-US" dirty="0" smtClean="0">
                <a:latin typeface="+mj-lt"/>
                <a:cs typeface="Times New Roman" pitchFamily="18" charset="0"/>
              </a:rPr>
              <a:t>2017 </a:t>
            </a:r>
            <a:r>
              <a:rPr lang="en-US" dirty="0">
                <a:latin typeface="+mj-lt"/>
                <a:cs typeface="Times New Roman" pitchFamily="18" charset="0"/>
              </a:rPr>
              <a:t>RFP season</a:t>
            </a:r>
            <a:endParaRPr lang="en-US" sz="1100" dirty="0">
              <a:latin typeface="+mj-lt"/>
              <a:cs typeface="Times New Roman" pitchFamily="18" charset="0"/>
            </a:endParaRPr>
          </a:p>
          <a:p>
            <a:endParaRPr lang="en-US" sz="1100" dirty="0">
              <a:latin typeface="+mj-lt"/>
              <a:cs typeface="Times New Roman" pitchFamily="18" charset="0"/>
            </a:endParaRPr>
          </a:p>
          <a:p>
            <a:pPr marL="0" indent="0">
              <a:buNone/>
            </a:pPr>
            <a:r>
              <a:rPr lang="en-US" dirty="0">
                <a:latin typeface="+mj-lt"/>
                <a:cs typeface="Times New Roman" pitchFamily="18" charset="0"/>
              </a:rPr>
              <a:t> </a:t>
            </a:r>
            <a:r>
              <a:rPr lang="en-US" b="1" u="sng" dirty="0">
                <a:latin typeface="+mj-lt"/>
                <a:cs typeface="Times New Roman" pitchFamily="18" charset="0"/>
              </a:rPr>
              <a:t>Who will participate?</a:t>
            </a:r>
          </a:p>
          <a:p>
            <a:pPr marL="285750" indent="-285750"/>
            <a:r>
              <a:rPr lang="en-US" dirty="0" smtClean="0">
                <a:latin typeface="+mj-lt"/>
                <a:cs typeface="Times New Roman" pitchFamily="18" charset="0"/>
              </a:rPr>
              <a:t>Preferred Hotels &amp; Resorts </a:t>
            </a:r>
            <a:r>
              <a:rPr lang="en-US" dirty="0">
                <a:latin typeface="+mj-lt"/>
                <a:cs typeface="Times New Roman" pitchFamily="18" charset="0"/>
              </a:rPr>
              <a:t>Global Sales Directors and </a:t>
            </a:r>
            <a:r>
              <a:rPr lang="en-US" dirty="0" smtClean="0">
                <a:latin typeface="+mj-lt"/>
                <a:cs typeface="Times New Roman" pitchFamily="18" charset="0"/>
              </a:rPr>
              <a:t>Revenue </a:t>
            </a:r>
            <a:r>
              <a:rPr lang="en-US" dirty="0">
                <a:latin typeface="+mj-lt"/>
                <a:cs typeface="Times New Roman" pitchFamily="18" charset="0"/>
              </a:rPr>
              <a:t>Account Management Teams </a:t>
            </a:r>
          </a:p>
          <a:p>
            <a:pPr marL="285750" indent="-285750"/>
            <a:r>
              <a:rPr lang="en-US" dirty="0">
                <a:latin typeface="+mj-lt"/>
                <a:cs typeface="Times New Roman" pitchFamily="18" charset="0"/>
              </a:rPr>
              <a:t>Hotel Directors of  Sales &amp; Marketing, Corporate Sales Managers, Hotel Revenue Managers</a:t>
            </a:r>
          </a:p>
          <a:p>
            <a:pPr marL="285750" indent="-285750"/>
            <a:endParaRPr lang="en-US" sz="1100" dirty="0">
              <a:latin typeface="+mj-lt"/>
              <a:cs typeface="Times New Roman" pitchFamily="18" charset="0"/>
            </a:endParaRPr>
          </a:p>
          <a:p>
            <a:pPr marL="0" indent="0">
              <a:buNone/>
            </a:pPr>
            <a:r>
              <a:rPr lang="en-US" b="1" u="sng" dirty="0">
                <a:latin typeface="+mj-lt"/>
                <a:cs typeface="Times New Roman" pitchFamily="18" charset="0"/>
              </a:rPr>
              <a:t>What is the purpose/goal of OCDD?</a:t>
            </a:r>
          </a:p>
          <a:p>
            <a:pPr marL="285750" indent="-285750"/>
            <a:r>
              <a:rPr lang="en-US" dirty="0">
                <a:latin typeface="+mj-lt"/>
                <a:cs typeface="Times New Roman" pitchFamily="18" charset="0"/>
              </a:rPr>
              <a:t>Determine sales strategies to maximize business from existing corporate accounts and consortia/TMCs</a:t>
            </a:r>
          </a:p>
          <a:p>
            <a:pPr marL="285750" indent="-285750"/>
            <a:r>
              <a:rPr lang="en-US" dirty="0">
                <a:latin typeface="+mj-lt"/>
                <a:cs typeface="Times New Roman" pitchFamily="18" charset="0"/>
              </a:rPr>
              <a:t>Identify new business opportunities and streamline existing account base</a:t>
            </a:r>
          </a:p>
          <a:p>
            <a:pPr marL="285750" indent="-285750"/>
            <a:r>
              <a:rPr lang="en-US" dirty="0">
                <a:latin typeface="+mj-lt"/>
                <a:cs typeface="Times New Roman" pitchFamily="18" charset="0"/>
              </a:rPr>
              <a:t>Evaluate industry trends and RFP requirements</a:t>
            </a:r>
          </a:p>
          <a:p>
            <a:pPr marL="285750" indent="-285750"/>
            <a:r>
              <a:rPr lang="en-US" dirty="0">
                <a:latin typeface="+mj-lt"/>
                <a:cs typeface="Times New Roman" pitchFamily="18" charset="0"/>
              </a:rPr>
              <a:t>Discuss best practices for the preparation of the corporate survey</a:t>
            </a:r>
          </a:p>
          <a:p>
            <a:pPr marL="0" indent="0">
              <a:buNone/>
            </a:pPr>
            <a:endParaRPr lang="en-US" dirty="0"/>
          </a:p>
        </p:txBody>
      </p:sp>
      <p:sp>
        <p:nvSpPr>
          <p:cNvPr id="4" name="Date Placeholder 3"/>
          <p:cNvSpPr>
            <a:spLocks noGrp="1"/>
          </p:cNvSpPr>
          <p:nvPr>
            <p:ph type="dt" sz="half" idx="10"/>
          </p:nvPr>
        </p:nvSpPr>
        <p:spPr/>
        <p:txBody>
          <a:bodyPr/>
          <a:lstStyle/>
          <a:p>
            <a:fld id="{13586B71-121E-4173-882F-CAC4D851AB16}" type="datetime1">
              <a:rPr lang="en-US" smtClean="0"/>
              <a:t>4/5/2016</a:t>
            </a:fld>
            <a:endParaRPr lang="en-US"/>
          </a:p>
        </p:txBody>
      </p:sp>
      <p:sp>
        <p:nvSpPr>
          <p:cNvPr id="6" name="Slide Number Placeholder 5"/>
          <p:cNvSpPr>
            <a:spLocks noGrp="1"/>
          </p:cNvSpPr>
          <p:nvPr>
            <p:ph type="sldNum" sz="quarter" idx="12"/>
          </p:nvPr>
        </p:nvSpPr>
        <p:spPr/>
        <p:txBody>
          <a:bodyPr/>
          <a:lstStyle/>
          <a:p>
            <a:fld id="{2CDF1974-89ED-48C7-8A1C-BBE422DEB285}" type="slidenum">
              <a:rPr lang="en-US" smtClean="0"/>
              <a:t>5</a:t>
            </a:fld>
            <a:endParaRPr lang="en-US"/>
          </a:p>
        </p:txBody>
      </p:sp>
    </p:spTree>
    <p:extLst>
      <p:ext uri="{BB962C8B-B14F-4D97-AF65-F5344CB8AC3E}">
        <p14:creationId xmlns:p14="http://schemas.microsoft.com/office/powerpoint/2010/main" val="2346025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lstStyle/>
          <a:p>
            <a:r>
              <a:rPr lang="en-US" dirty="0" smtClean="0"/>
              <a:t>Operation Corporate Drill Down (OCDD) – Cont’d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1700" b="1" u="sng" dirty="0">
                <a:latin typeface="+mj-lt"/>
                <a:cs typeface="Times New Roman" pitchFamily="18" charset="0"/>
              </a:rPr>
              <a:t>What information will be reviewed?</a:t>
            </a:r>
          </a:p>
          <a:p>
            <a:pPr marL="285750" indent="-285750"/>
            <a:r>
              <a:rPr lang="en-US" sz="1700" dirty="0">
                <a:latin typeface="+mj-lt"/>
                <a:cs typeface="Times New Roman" pitchFamily="18" charset="0"/>
              </a:rPr>
              <a:t>Current account list</a:t>
            </a:r>
          </a:p>
          <a:p>
            <a:pPr marL="285750" indent="-285750"/>
            <a:r>
              <a:rPr lang="en-US" sz="1700" dirty="0">
                <a:latin typeface="+mj-lt"/>
                <a:cs typeface="Times New Roman" pitchFamily="18" charset="0"/>
              </a:rPr>
              <a:t>Targeted account list</a:t>
            </a:r>
          </a:p>
          <a:p>
            <a:pPr marL="285750" indent="-285750"/>
            <a:r>
              <a:rPr lang="en-US" sz="1700" dirty="0">
                <a:latin typeface="+mj-lt"/>
                <a:cs typeface="Times New Roman" pitchFamily="18" charset="0"/>
              </a:rPr>
              <a:t>Competitive set information</a:t>
            </a:r>
          </a:p>
          <a:p>
            <a:pPr marL="285750" indent="-285750"/>
            <a:r>
              <a:rPr lang="en-US" sz="1700" dirty="0">
                <a:latin typeface="+mj-lt"/>
                <a:cs typeface="Times New Roman" pitchFamily="18" charset="0"/>
              </a:rPr>
              <a:t>Current production data (</a:t>
            </a:r>
            <a:r>
              <a:rPr lang="en-US" sz="1700" dirty="0" err="1" smtClean="0">
                <a:latin typeface="+mj-lt"/>
                <a:cs typeface="Times New Roman" pitchFamily="18" charset="0"/>
              </a:rPr>
              <a:t>SynXis</a:t>
            </a:r>
            <a:r>
              <a:rPr lang="en-US" sz="1700" dirty="0" smtClean="0">
                <a:latin typeface="+mj-lt"/>
                <a:cs typeface="Times New Roman" pitchFamily="18" charset="0"/>
              </a:rPr>
              <a:t> </a:t>
            </a:r>
            <a:r>
              <a:rPr lang="en-US" sz="1700" dirty="0">
                <a:latin typeface="+mj-lt"/>
                <a:cs typeface="Times New Roman" pitchFamily="18" charset="0"/>
              </a:rPr>
              <a:t>reports, Production Workbook)</a:t>
            </a:r>
          </a:p>
          <a:p>
            <a:pPr marL="285750" indent="-285750"/>
            <a:r>
              <a:rPr lang="en-US" sz="1700" dirty="0">
                <a:latin typeface="+mj-lt"/>
                <a:cs typeface="Times New Roman" pitchFamily="18" charset="0"/>
              </a:rPr>
              <a:t>Industry reports (</a:t>
            </a:r>
            <a:r>
              <a:rPr lang="en-US" sz="1700" dirty="0" err="1">
                <a:latin typeface="+mj-lt"/>
                <a:cs typeface="Times New Roman" pitchFamily="18" charset="0"/>
              </a:rPr>
              <a:t>Hotelligence</a:t>
            </a:r>
            <a:r>
              <a:rPr lang="en-US" sz="1700" dirty="0">
                <a:latin typeface="+mj-lt"/>
                <a:cs typeface="Times New Roman" pitchFamily="18" charset="0"/>
              </a:rPr>
              <a:t>, TMC reports)</a:t>
            </a:r>
          </a:p>
          <a:p>
            <a:pPr marL="285750" indent="-285750"/>
            <a:endParaRPr lang="en-US" sz="1000" dirty="0">
              <a:latin typeface="+mj-lt"/>
              <a:cs typeface="Times New Roman" pitchFamily="18" charset="0"/>
            </a:endParaRPr>
          </a:p>
          <a:p>
            <a:pPr marL="285750" indent="-285750"/>
            <a:endParaRPr lang="en-US" sz="1000" dirty="0">
              <a:latin typeface="+mj-lt"/>
              <a:cs typeface="Times New Roman" pitchFamily="18" charset="0"/>
            </a:endParaRPr>
          </a:p>
          <a:p>
            <a:pPr marL="0" indent="0">
              <a:buNone/>
            </a:pPr>
            <a:r>
              <a:rPr lang="en-US" sz="1700" b="1" u="sng" dirty="0">
                <a:latin typeface="+mj-lt"/>
                <a:cs typeface="Times New Roman" pitchFamily="18" charset="0"/>
              </a:rPr>
              <a:t>What is the next step?</a:t>
            </a:r>
          </a:p>
          <a:p>
            <a:pPr marL="285750" indent="-285750"/>
            <a:r>
              <a:rPr lang="en-US" sz="1700" dirty="0">
                <a:latin typeface="+mj-lt"/>
                <a:cs typeface="Times New Roman" pitchFamily="18" charset="0"/>
              </a:rPr>
              <a:t>Within the next week you will receive an email invitation including the following:</a:t>
            </a:r>
          </a:p>
          <a:p>
            <a:pPr lvl="1">
              <a:buFont typeface="Arial" pitchFamily="34" charset="0"/>
              <a:buChar char="•"/>
            </a:pPr>
            <a:r>
              <a:rPr lang="en-US" sz="1700" dirty="0">
                <a:latin typeface="+mj-lt"/>
                <a:cs typeface="Times New Roman" pitchFamily="18" charset="0"/>
              </a:rPr>
              <a:t>Detailed information on the OCDD process</a:t>
            </a:r>
          </a:p>
          <a:p>
            <a:pPr lvl="1">
              <a:buFont typeface="Arial" pitchFamily="34" charset="0"/>
              <a:buChar char="•"/>
            </a:pPr>
            <a:r>
              <a:rPr lang="en-US" sz="1700" dirty="0">
                <a:latin typeface="+mj-lt"/>
                <a:cs typeface="Times New Roman" pitchFamily="18" charset="0"/>
              </a:rPr>
              <a:t>Required reports and preparation prior to the OCDD  meeting/conference call</a:t>
            </a:r>
          </a:p>
          <a:p>
            <a:pPr marL="285750" indent="-285750"/>
            <a:r>
              <a:rPr lang="en-US" sz="1700" dirty="0">
                <a:latin typeface="+mj-lt"/>
                <a:cs typeface="Times New Roman" pitchFamily="18" charset="0"/>
              </a:rPr>
              <a:t>Once the requested information has been submitted by the hotel, a date for the OCDD will be confirmed</a:t>
            </a:r>
            <a:r>
              <a:rPr lang="en-US" sz="1700" dirty="0">
                <a:latin typeface="Times New Roman" pitchFamily="18" charset="0"/>
                <a:cs typeface="Times New Roman" pitchFamily="18" charset="0"/>
              </a:rPr>
              <a:t>	</a:t>
            </a:r>
          </a:p>
          <a:p>
            <a:pPr marL="0" indent="0">
              <a:buNone/>
            </a:pPr>
            <a:endParaRPr lang="en-US" dirty="0"/>
          </a:p>
        </p:txBody>
      </p:sp>
      <p:sp>
        <p:nvSpPr>
          <p:cNvPr id="4" name="Date Placeholder 3"/>
          <p:cNvSpPr>
            <a:spLocks noGrp="1"/>
          </p:cNvSpPr>
          <p:nvPr>
            <p:ph type="dt" sz="half" idx="10"/>
          </p:nvPr>
        </p:nvSpPr>
        <p:spPr/>
        <p:txBody>
          <a:bodyPr/>
          <a:lstStyle/>
          <a:p>
            <a:fld id="{62FFF5BE-96DC-4CDE-91E0-54B0AA1D392D}" type="datetime1">
              <a:rPr lang="en-US" smtClean="0"/>
              <a:t>4/5/2016</a:t>
            </a:fld>
            <a:endParaRPr lang="en-US"/>
          </a:p>
        </p:txBody>
      </p:sp>
      <p:sp>
        <p:nvSpPr>
          <p:cNvPr id="6" name="Slide Number Placeholder 5"/>
          <p:cNvSpPr>
            <a:spLocks noGrp="1"/>
          </p:cNvSpPr>
          <p:nvPr>
            <p:ph type="sldNum" sz="quarter" idx="12"/>
          </p:nvPr>
        </p:nvSpPr>
        <p:spPr/>
        <p:txBody>
          <a:bodyPr/>
          <a:lstStyle/>
          <a:p>
            <a:fld id="{2CDF1974-89ED-48C7-8A1C-BBE422DEB285}" type="slidenum">
              <a:rPr lang="en-US" smtClean="0"/>
              <a:t>6</a:t>
            </a:fld>
            <a:endParaRPr lang="en-US"/>
          </a:p>
        </p:txBody>
      </p:sp>
    </p:spTree>
    <p:extLst>
      <p:ext uri="{BB962C8B-B14F-4D97-AF65-F5344CB8AC3E}">
        <p14:creationId xmlns:p14="http://schemas.microsoft.com/office/powerpoint/2010/main" val="3906193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533400"/>
          </a:xfrm>
        </p:spPr>
        <p:txBody>
          <a:bodyPr>
            <a:normAutofit fontScale="90000"/>
          </a:bodyPr>
          <a:lstStyle/>
          <a:p>
            <a:r>
              <a:rPr lang="en-US" dirty="0" smtClean="0"/>
              <a:t>The Corporate Account Survey </a:t>
            </a:r>
            <a:endParaRPr lang="en-US"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marL="0" indent="0">
              <a:buNone/>
            </a:pPr>
            <a:r>
              <a:rPr lang="en-US" b="1" u="sng" dirty="0">
                <a:latin typeface="+mj-lt"/>
                <a:cs typeface="Times New Roman" pitchFamily="18" charset="0"/>
              </a:rPr>
              <a:t>What is the Corporate Transient Account (Pre-Qualification) Survey?</a:t>
            </a:r>
          </a:p>
          <a:p>
            <a:pPr marL="285750" indent="-285750"/>
            <a:r>
              <a:rPr lang="en-US" dirty="0">
                <a:latin typeface="+mj-lt"/>
                <a:cs typeface="Times New Roman" pitchFamily="18" charset="0"/>
              </a:rPr>
              <a:t>It is a tool that supplies our </a:t>
            </a:r>
            <a:r>
              <a:rPr lang="en-US" dirty="0" smtClean="0">
                <a:latin typeface="+mj-lt"/>
                <a:cs typeface="Times New Roman" pitchFamily="18" charset="0"/>
              </a:rPr>
              <a:t>Preferred Hotels &amp; Resorts </a:t>
            </a:r>
            <a:r>
              <a:rPr lang="en-US" dirty="0">
                <a:latin typeface="+mj-lt"/>
                <a:cs typeface="Times New Roman" pitchFamily="18" charset="0"/>
              </a:rPr>
              <a:t>Sales Team critical information/insights that are required by the Travel Decision Makers in order for your hotel to be considered in the solicitation process for our key managed accounts</a:t>
            </a:r>
            <a:r>
              <a:rPr lang="en-US" dirty="0" smtClean="0">
                <a:latin typeface="+mj-lt"/>
                <a:cs typeface="Times New Roman" pitchFamily="18" charset="0"/>
              </a:rPr>
              <a:t>.</a:t>
            </a:r>
            <a:endParaRPr lang="en-US" dirty="0">
              <a:latin typeface="+mj-lt"/>
              <a:cs typeface="Times New Roman" pitchFamily="18" charset="0"/>
            </a:endParaRPr>
          </a:p>
          <a:p>
            <a:pPr marL="285750" indent="-285750"/>
            <a:endParaRPr lang="en-US" sz="1100" dirty="0">
              <a:solidFill>
                <a:srgbClr val="FF0000"/>
              </a:solidFill>
              <a:latin typeface="+mj-lt"/>
              <a:cs typeface="Times New Roman" pitchFamily="18" charset="0"/>
            </a:endParaRPr>
          </a:p>
          <a:p>
            <a:pPr marL="0" indent="0">
              <a:buNone/>
            </a:pPr>
            <a:r>
              <a:rPr lang="en-US" b="1" u="sng" dirty="0">
                <a:latin typeface="+mj-lt"/>
                <a:cs typeface="Times New Roman" pitchFamily="18" charset="0"/>
              </a:rPr>
              <a:t>Who from my property should complete the Corporate Transient Account Survey?</a:t>
            </a:r>
          </a:p>
          <a:p>
            <a:pPr marL="285750" indent="-285750"/>
            <a:r>
              <a:rPr lang="en-US" dirty="0">
                <a:latin typeface="+mj-lt"/>
                <a:cs typeface="Times New Roman" pitchFamily="18" charset="0"/>
              </a:rPr>
              <a:t>The survey should be completed by sales representatives responsible for the Corporate Transient Business Travel Market for your property</a:t>
            </a:r>
            <a:r>
              <a:rPr lang="en-US" dirty="0" smtClean="0">
                <a:latin typeface="+mj-lt"/>
                <a:cs typeface="Times New Roman" pitchFamily="18" charset="0"/>
              </a:rPr>
              <a:t>.</a:t>
            </a:r>
          </a:p>
          <a:p>
            <a:pPr marL="285750" indent="-285750"/>
            <a:endParaRPr lang="en-CA" dirty="0">
              <a:latin typeface="+mj-lt"/>
              <a:cs typeface="Times New Roman" pitchFamily="18" charset="0"/>
            </a:endParaRPr>
          </a:p>
          <a:p>
            <a:pPr marL="0" indent="0">
              <a:buNone/>
            </a:pPr>
            <a:r>
              <a:rPr lang="en-US" b="1" u="sng" dirty="0" smtClean="0">
                <a:latin typeface="+mj-lt"/>
                <a:cs typeface="Times New Roman" pitchFamily="18" charset="0"/>
              </a:rPr>
              <a:t>What accounts should we fill out the survey for?</a:t>
            </a:r>
          </a:p>
          <a:p>
            <a:r>
              <a:rPr lang="en-CA" dirty="0" smtClean="0">
                <a:latin typeface="+mj-lt"/>
                <a:cs typeface="Times New Roman" pitchFamily="18" charset="0"/>
              </a:rPr>
              <a:t>Focus on accounts for which you feel you have a very strong business case, e.g. through historic room night production, close proximity to the local office and/or local office relationship.</a:t>
            </a:r>
            <a:endParaRPr lang="en-US" dirty="0" smtClean="0">
              <a:latin typeface="+mj-lt"/>
              <a:cs typeface="Times New Roman" pitchFamily="18" charset="0"/>
            </a:endParaRPr>
          </a:p>
          <a:p>
            <a:endParaRPr lang="en-US" sz="1100" dirty="0" smtClean="0">
              <a:solidFill>
                <a:srgbClr val="FF0000"/>
              </a:solidFill>
              <a:latin typeface="+mj-lt"/>
              <a:cs typeface="Times New Roman" pitchFamily="18" charset="0"/>
            </a:endParaRPr>
          </a:p>
          <a:p>
            <a:pPr marL="0" indent="0">
              <a:buNone/>
            </a:pPr>
            <a:r>
              <a:rPr lang="en-US" b="1" u="sng" dirty="0" smtClean="0">
                <a:latin typeface="+mj-lt"/>
                <a:cs typeface="Times New Roman" pitchFamily="18" charset="0"/>
              </a:rPr>
              <a:t>What does the Preferred Hotels &amp; Resorts team do with this information?</a:t>
            </a:r>
          </a:p>
          <a:p>
            <a:pPr marL="285750" indent="-285750"/>
            <a:r>
              <a:rPr lang="en-US" dirty="0" smtClean="0">
                <a:latin typeface="+mj-lt"/>
                <a:cs typeface="Times New Roman" pitchFamily="18" charset="0"/>
              </a:rPr>
              <a:t>The </a:t>
            </a:r>
            <a:r>
              <a:rPr lang="en-US" dirty="0">
                <a:latin typeface="+mj-lt"/>
                <a:cs typeface="Times New Roman" pitchFamily="18" charset="0"/>
              </a:rPr>
              <a:t>information is presented to the Travel Decision Makers during Pre-RFP one-on-one meetings/conference calls.</a:t>
            </a:r>
          </a:p>
          <a:p>
            <a:endParaRPr lang="en-US" sz="1100" dirty="0">
              <a:solidFill>
                <a:srgbClr val="FF0000"/>
              </a:solidFill>
              <a:latin typeface="+mj-lt"/>
              <a:cs typeface="Times New Roman" pitchFamily="18" charset="0"/>
            </a:endParaRPr>
          </a:p>
          <a:p>
            <a:pPr marL="0" indent="0">
              <a:buNone/>
            </a:pP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7</a:t>
            </a:fld>
            <a:endParaRPr lang="en-US"/>
          </a:p>
        </p:txBody>
      </p:sp>
    </p:spTree>
    <p:extLst>
      <p:ext uri="{BB962C8B-B14F-4D97-AF65-F5344CB8AC3E}">
        <p14:creationId xmlns:p14="http://schemas.microsoft.com/office/powerpoint/2010/main" val="954729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lstStyle/>
          <a:p>
            <a:r>
              <a:rPr lang="en-US" dirty="0" smtClean="0"/>
              <a:t>The Corporate Account Survey - Continued</a:t>
            </a:r>
            <a:endParaRPr lang="en-US" dirty="0"/>
          </a:p>
        </p:txBody>
      </p:sp>
      <p:sp>
        <p:nvSpPr>
          <p:cNvPr id="3" name="Content Placeholder 2"/>
          <p:cNvSpPr>
            <a:spLocks noGrp="1"/>
          </p:cNvSpPr>
          <p:nvPr>
            <p:ph idx="1"/>
          </p:nvPr>
        </p:nvSpPr>
        <p:spPr>
          <a:xfrm>
            <a:off x="457200" y="1676400"/>
            <a:ext cx="8229600" cy="4648200"/>
          </a:xfrm>
        </p:spPr>
        <p:txBody>
          <a:bodyPr>
            <a:normAutofit fontScale="92500" lnSpcReduction="20000"/>
          </a:bodyPr>
          <a:lstStyle/>
          <a:p>
            <a:pPr marL="0" indent="0">
              <a:buNone/>
            </a:pPr>
            <a:r>
              <a:rPr lang="en-US" sz="1800" b="1" u="sng" dirty="0">
                <a:latin typeface="+mj-lt"/>
                <a:cs typeface="Times New Roman" pitchFamily="18" charset="0"/>
              </a:rPr>
              <a:t>What happens if I don’t submit the survey / or submit it incorrectly?</a:t>
            </a:r>
          </a:p>
          <a:p>
            <a:pPr marL="285750" indent="-285750"/>
            <a:r>
              <a:rPr lang="en-US" sz="1800" dirty="0">
                <a:latin typeface="+mj-lt"/>
                <a:cs typeface="Times New Roman" pitchFamily="18" charset="0"/>
              </a:rPr>
              <a:t>Your property will miss out on target account opportunities to be reviewed by Corporate Travel Decision-makers that may be accepting unsolicited bids. An instructional cover letter has been provided for you, for thorough completion and submission.</a:t>
            </a:r>
          </a:p>
          <a:p>
            <a:pPr marL="0" indent="0">
              <a:buNone/>
            </a:pPr>
            <a:endParaRPr lang="en-US" sz="1100" dirty="0">
              <a:latin typeface="+mj-lt"/>
              <a:cs typeface="Times New Roman" pitchFamily="18" charset="0"/>
            </a:endParaRPr>
          </a:p>
          <a:p>
            <a:pPr marL="0" indent="0">
              <a:buNone/>
            </a:pPr>
            <a:r>
              <a:rPr lang="en-US" sz="1800" b="1" u="sng" dirty="0">
                <a:latin typeface="+mj-lt"/>
                <a:cs typeface="Times New Roman" pitchFamily="18" charset="0"/>
              </a:rPr>
              <a:t>How will I know if my hotel has been invited to participate / or has not been invited in the bidding process?</a:t>
            </a:r>
          </a:p>
          <a:p>
            <a:pPr marL="285750" indent="-285750"/>
            <a:r>
              <a:rPr lang="en-US" sz="1800" dirty="0">
                <a:latin typeface="+mj-lt"/>
                <a:cs typeface="Times New Roman" pitchFamily="18" charset="0"/>
              </a:rPr>
              <a:t>If your hotel has been solicited, you will receive an invitation from Lanyon.</a:t>
            </a:r>
            <a:endParaRPr lang="en-US" sz="1800" dirty="0">
              <a:solidFill>
                <a:srgbClr val="FF0000"/>
              </a:solidFill>
              <a:latin typeface="+mj-lt"/>
              <a:cs typeface="Times New Roman" pitchFamily="18" charset="0"/>
            </a:endParaRPr>
          </a:p>
          <a:p>
            <a:endParaRPr lang="en-US" sz="1800" dirty="0">
              <a:solidFill>
                <a:srgbClr val="FF0000"/>
              </a:solidFill>
              <a:latin typeface="+mj-lt"/>
              <a:cs typeface="Times New Roman" pitchFamily="18" charset="0"/>
            </a:endParaRPr>
          </a:p>
          <a:p>
            <a:pPr marL="285750" indent="-285750"/>
            <a:r>
              <a:rPr lang="en-US" sz="1800" dirty="0">
                <a:latin typeface="+mj-lt"/>
                <a:cs typeface="Times New Roman" pitchFamily="18" charset="0"/>
              </a:rPr>
              <a:t>If your hotel has not been solicited, you will not receive an invitation to bid on their corporate travel program. You may review the status via the Corporate Transient Account Survey and RFP Timeline.</a:t>
            </a:r>
          </a:p>
          <a:p>
            <a:pPr marL="0" indent="0">
              <a:buNone/>
            </a:pPr>
            <a:endParaRPr lang="en-CA" sz="1100" dirty="0" smtClean="0"/>
          </a:p>
          <a:p>
            <a:pPr marL="0" indent="0">
              <a:buNone/>
            </a:pPr>
            <a:r>
              <a:rPr lang="en-US" sz="1800" b="1" u="sng" dirty="0" smtClean="0">
                <a:latin typeface="+mj-lt"/>
                <a:cs typeface="Times New Roman" pitchFamily="18" charset="0"/>
              </a:rPr>
              <a:t>What’s new this year?</a:t>
            </a:r>
          </a:p>
          <a:p>
            <a:r>
              <a:rPr lang="en-US" sz="1800" dirty="0" smtClean="0">
                <a:latin typeface="+mj-lt"/>
              </a:rPr>
              <a:t>Hotels </a:t>
            </a:r>
            <a:r>
              <a:rPr lang="en-US" sz="1800" dirty="0">
                <a:latin typeface="+mj-lt"/>
              </a:rPr>
              <a:t>are now able to log into the </a:t>
            </a:r>
            <a:r>
              <a:rPr lang="en-US" sz="1800" smtClean="0">
                <a:latin typeface="+mj-lt"/>
              </a:rPr>
              <a:t>PreferredNet Portal </a:t>
            </a:r>
            <a:r>
              <a:rPr lang="en-US" sz="1800" dirty="0">
                <a:latin typeface="+mj-lt"/>
              </a:rPr>
              <a:t>only one time to access the Corporate Account Survey.</a:t>
            </a:r>
          </a:p>
          <a:p>
            <a:r>
              <a:rPr lang="en-US" sz="1800" dirty="0" smtClean="0">
                <a:latin typeface="+mj-lt"/>
              </a:rPr>
              <a:t>For </a:t>
            </a:r>
            <a:r>
              <a:rPr lang="en-US" sz="1800" dirty="0">
                <a:latin typeface="+mj-lt"/>
              </a:rPr>
              <a:t>hotels responsible for completing Corporate Account Surveys for multiple properties, a drop-down menu has been provided to select the hotel for each Survey to be completed. </a:t>
            </a:r>
          </a:p>
          <a:p>
            <a:pPr marL="0" indent="0">
              <a:buNone/>
            </a:pPr>
            <a:endParaRPr lang="en-US" sz="1800" b="1" u="sng" dirty="0">
              <a:latin typeface="+mj-lt"/>
              <a:cs typeface="Times New Roman" pitchFamily="18" charset="0"/>
            </a:endParaRPr>
          </a:p>
          <a:p>
            <a:pPr marL="0" indent="0">
              <a:buNone/>
            </a:pPr>
            <a:endParaRPr lang="en-US"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8</a:t>
            </a:fld>
            <a:endParaRPr lang="en-US"/>
          </a:p>
        </p:txBody>
      </p:sp>
    </p:spTree>
    <p:extLst>
      <p:ext uri="{BB962C8B-B14F-4D97-AF65-F5344CB8AC3E}">
        <p14:creationId xmlns:p14="http://schemas.microsoft.com/office/powerpoint/2010/main" val="2495698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lstStyle/>
          <a:p>
            <a:r>
              <a:rPr lang="en-US" dirty="0" smtClean="0"/>
              <a:t>The Corporate Account Survey – Continued </a:t>
            </a:r>
            <a:endParaRPr lang="en-US" dirty="0"/>
          </a:p>
        </p:txBody>
      </p:sp>
      <p:sp>
        <p:nvSpPr>
          <p:cNvPr id="3" name="Content Placeholder 2"/>
          <p:cNvSpPr>
            <a:spLocks noGrp="1"/>
          </p:cNvSpPr>
          <p:nvPr>
            <p:ph idx="1"/>
          </p:nvPr>
        </p:nvSpPr>
        <p:spPr>
          <a:xfrm>
            <a:off x="457200" y="1752600"/>
            <a:ext cx="8229600" cy="4724400"/>
          </a:xfrm>
        </p:spPr>
        <p:txBody>
          <a:bodyPr>
            <a:normAutofit fontScale="55000" lnSpcReduction="20000"/>
          </a:bodyPr>
          <a:lstStyle/>
          <a:p>
            <a:pPr marL="0" indent="0" algn="ctr">
              <a:buNone/>
            </a:pPr>
            <a:r>
              <a:rPr lang="en-US" sz="3800" b="1" u="sng" dirty="0">
                <a:latin typeface="+mj-lt"/>
                <a:cs typeface="Times New Roman" pitchFamily="18" charset="0"/>
              </a:rPr>
              <a:t>What information is required?</a:t>
            </a:r>
          </a:p>
          <a:p>
            <a:pPr>
              <a:lnSpc>
                <a:spcPct val="150000"/>
              </a:lnSpc>
            </a:pPr>
            <a:r>
              <a:rPr lang="en-US" sz="2900" dirty="0">
                <a:latin typeface="+mj-lt"/>
                <a:cs typeface="Times New Roman" pitchFamily="18" charset="0"/>
              </a:rPr>
              <a:t>Historical Room Nights Received</a:t>
            </a:r>
          </a:p>
          <a:p>
            <a:pPr>
              <a:lnSpc>
                <a:spcPct val="150000"/>
              </a:lnSpc>
            </a:pPr>
            <a:r>
              <a:rPr lang="en-US" sz="2900" dirty="0">
                <a:latin typeface="+mj-lt"/>
                <a:cs typeface="Times New Roman" pitchFamily="18" charset="0"/>
              </a:rPr>
              <a:t>Best Competitive Rate</a:t>
            </a:r>
          </a:p>
          <a:p>
            <a:pPr>
              <a:lnSpc>
                <a:spcPct val="150000"/>
              </a:lnSpc>
            </a:pPr>
            <a:r>
              <a:rPr lang="en-US" sz="2900" dirty="0">
                <a:latin typeface="+mj-lt"/>
                <a:cs typeface="Times New Roman" pitchFamily="18" charset="0"/>
              </a:rPr>
              <a:t>Value Added Amenities</a:t>
            </a:r>
          </a:p>
          <a:p>
            <a:pPr>
              <a:lnSpc>
                <a:spcPct val="150000"/>
              </a:lnSpc>
            </a:pPr>
            <a:r>
              <a:rPr lang="en-US" sz="2900" dirty="0">
                <a:latin typeface="+mj-lt"/>
                <a:cs typeface="Times New Roman" pitchFamily="18" charset="0"/>
              </a:rPr>
              <a:t>Local Office Address &amp; Accurate Distances</a:t>
            </a:r>
          </a:p>
          <a:p>
            <a:pPr>
              <a:lnSpc>
                <a:spcPct val="150000"/>
              </a:lnSpc>
            </a:pPr>
            <a:r>
              <a:rPr lang="en-US" sz="2900" dirty="0">
                <a:latin typeface="+mj-lt"/>
                <a:cs typeface="Times New Roman" pitchFamily="18" charset="0"/>
              </a:rPr>
              <a:t>Local Relationship Contact Information</a:t>
            </a:r>
          </a:p>
          <a:p>
            <a:pPr>
              <a:lnSpc>
                <a:spcPct val="150000"/>
              </a:lnSpc>
            </a:pPr>
            <a:r>
              <a:rPr lang="en-US" sz="2900" dirty="0">
                <a:latin typeface="+mj-lt"/>
                <a:cs typeface="Times New Roman" pitchFamily="18" charset="0"/>
              </a:rPr>
              <a:t>Competitors Information </a:t>
            </a:r>
          </a:p>
          <a:p>
            <a:pPr>
              <a:lnSpc>
                <a:spcPct val="150000"/>
              </a:lnSpc>
            </a:pPr>
            <a:r>
              <a:rPr lang="en-US" sz="2900" dirty="0">
                <a:latin typeface="+mj-lt"/>
                <a:cs typeface="Times New Roman" pitchFamily="18" charset="0"/>
              </a:rPr>
              <a:t>Compelling Business </a:t>
            </a:r>
            <a:r>
              <a:rPr lang="en-US" sz="2900" dirty="0" smtClean="0">
                <a:latin typeface="+mj-lt"/>
                <a:cs typeface="Times New Roman" pitchFamily="18" charset="0"/>
              </a:rPr>
              <a:t>Case</a:t>
            </a:r>
          </a:p>
          <a:p>
            <a:pPr>
              <a:lnSpc>
                <a:spcPct val="150000"/>
              </a:lnSpc>
            </a:pPr>
            <a:r>
              <a:rPr lang="en-US" sz="2900" dirty="0" smtClean="0">
                <a:latin typeface="+mj-lt"/>
                <a:cs typeface="Times New Roman" pitchFamily="18" charset="0"/>
              </a:rPr>
              <a:t>Safety &amp; Security</a:t>
            </a:r>
            <a:endParaRPr lang="en-US" sz="2900" dirty="0">
              <a:latin typeface="+mj-lt"/>
              <a:cs typeface="Times New Roman" pitchFamily="18" charset="0"/>
            </a:endParaRPr>
          </a:p>
          <a:p>
            <a:pPr>
              <a:lnSpc>
                <a:spcPct val="150000"/>
              </a:lnSpc>
            </a:pPr>
            <a:r>
              <a:rPr lang="en-US" sz="2900" dirty="0">
                <a:latin typeface="+mj-lt"/>
                <a:cs typeface="Times New Roman" pitchFamily="18" charset="0"/>
              </a:rPr>
              <a:t>Green </a:t>
            </a:r>
            <a:r>
              <a:rPr lang="en-US" sz="2900" dirty="0" smtClean="0">
                <a:latin typeface="+mj-lt"/>
                <a:cs typeface="Times New Roman" pitchFamily="18" charset="0"/>
              </a:rPr>
              <a:t>Practices</a:t>
            </a:r>
          </a:p>
          <a:p>
            <a:pPr>
              <a:lnSpc>
                <a:spcPct val="150000"/>
              </a:lnSpc>
            </a:pPr>
            <a:r>
              <a:rPr lang="en-US" sz="2900" dirty="0" smtClean="0">
                <a:latin typeface="+mj-lt"/>
                <a:cs typeface="Times New Roman" pitchFamily="18" charset="0"/>
              </a:rPr>
              <a:t>Corporate </a:t>
            </a:r>
            <a:r>
              <a:rPr lang="en-US" sz="2900" dirty="0">
                <a:latin typeface="+mj-lt"/>
                <a:cs typeface="Times New Roman" pitchFamily="18" charset="0"/>
              </a:rPr>
              <a:t>Survey must be updated after the launch date in order for  the submission to be included in the current year</a:t>
            </a:r>
          </a:p>
          <a:p>
            <a:pPr marL="0" indent="0">
              <a:buNone/>
            </a:pPr>
            <a:endParaRPr lang="en-US" sz="2900" dirty="0"/>
          </a:p>
        </p:txBody>
      </p:sp>
      <p:sp>
        <p:nvSpPr>
          <p:cNvPr id="4" name="Date Placeholder 3"/>
          <p:cNvSpPr>
            <a:spLocks noGrp="1"/>
          </p:cNvSpPr>
          <p:nvPr>
            <p:ph type="dt" sz="half" idx="10"/>
          </p:nvPr>
        </p:nvSpPr>
        <p:spPr/>
        <p:txBody>
          <a:bodyPr/>
          <a:lstStyle/>
          <a:p>
            <a:fld id="{3E2A3C9C-3027-4D82-9840-739BC470DC95}" type="datetime1">
              <a:rPr lang="en-US" smtClean="0"/>
              <a:t>4/5/2016</a:t>
            </a:fld>
            <a:endParaRPr lang="en-US"/>
          </a:p>
        </p:txBody>
      </p:sp>
      <p:sp>
        <p:nvSpPr>
          <p:cNvPr id="5" name="Slide Number Placeholder 4"/>
          <p:cNvSpPr>
            <a:spLocks noGrp="1"/>
          </p:cNvSpPr>
          <p:nvPr>
            <p:ph type="sldNum" sz="quarter" idx="12"/>
          </p:nvPr>
        </p:nvSpPr>
        <p:spPr/>
        <p:txBody>
          <a:bodyPr/>
          <a:lstStyle/>
          <a:p>
            <a:fld id="{2CDF1974-89ED-48C7-8A1C-BBE422DEB285}" type="slidenum">
              <a:rPr lang="en-US" smtClean="0"/>
              <a:t>9</a:t>
            </a:fld>
            <a:endParaRPr lang="en-US"/>
          </a:p>
        </p:txBody>
      </p:sp>
    </p:spTree>
    <p:extLst>
      <p:ext uri="{BB962C8B-B14F-4D97-AF65-F5344CB8AC3E}">
        <p14:creationId xmlns:p14="http://schemas.microsoft.com/office/powerpoint/2010/main" val="2326263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referred Hotels and Resor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1622</Words>
  <Application>Microsoft Office PowerPoint</Application>
  <PresentationFormat>On-screen Show (4:3)</PresentationFormat>
  <Paragraphs>350</Paragraphs>
  <Slides>21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Georgia</vt:lpstr>
      <vt:lpstr>Times</vt:lpstr>
      <vt:lpstr>Times New Roman</vt:lpstr>
      <vt:lpstr>Wingdings</vt:lpstr>
      <vt:lpstr>Office Theme</vt:lpstr>
      <vt:lpstr>2017 Corporate RFP Educational Webinar   for North America </vt:lpstr>
      <vt:lpstr>Today’s Presenters  </vt:lpstr>
      <vt:lpstr>Today’s Agenda </vt:lpstr>
      <vt:lpstr>RFP Process Timeline </vt:lpstr>
      <vt:lpstr>Operation Corporate Drill Down (OCDD)</vt:lpstr>
      <vt:lpstr>Operation Corporate Drill Down (OCDD) – Cont’d</vt:lpstr>
      <vt:lpstr>The Corporate Account Survey </vt:lpstr>
      <vt:lpstr>The Corporate Account Survey - Continued</vt:lpstr>
      <vt:lpstr>The Corporate Account Survey – Continued </vt:lpstr>
      <vt:lpstr>Travel Manager’s Goals &amp; Industry Trends </vt:lpstr>
      <vt:lpstr>Corporate RFP Process </vt:lpstr>
      <vt:lpstr>Corporate RFP Process – Continued </vt:lpstr>
      <vt:lpstr>Corporate RFP Process – Continued </vt:lpstr>
      <vt:lpstr>Corporate RFP Process – Continued </vt:lpstr>
      <vt:lpstr>iBid Lanyon &amp; Registration</vt:lpstr>
      <vt:lpstr>  iBid Lanyon &amp; Registration - continued</vt:lpstr>
      <vt:lpstr>How to Increase Market Share </vt:lpstr>
      <vt:lpstr>Preferred Hotels &amp; Resorts Global Sales Contacts</vt:lpstr>
      <vt:lpstr>Preferred Hotels &amp; Resorts Global Sales Contacts</vt:lpstr>
      <vt:lpstr>Preferred Hotels &amp; Resorts’ PreferredNet</vt:lpstr>
      <vt:lpstr>PowerPoint Presentation</vt:lpstr>
    </vt:vector>
  </TitlesOfParts>
  <Company>Preferred Hotel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 Lyncheski</dc:creator>
  <cp:lastModifiedBy>Vanessa Gromer</cp:lastModifiedBy>
  <cp:revision>87</cp:revision>
  <cp:lastPrinted>2015-03-25T19:13:05Z</cp:lastPrinted>
  <dcterms:created xsi:type="dcterms:W3CDTF">2015-02-12T21:52:22Z</dcterms:created>
  <dcterms:modified xsi:type="dcterms:W3CDTF">2016-04-05T20:57:46Z</dcterms:modified>
</cp:coreProperties>
</file>