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24"/>
  </p:notesMasterIdLst>
  <p:sldIdLst>
    <p:sldId id="296" r:id="rId6"/>
    <p:sldId id="280" r:id="rId7"/>
    <p:sldId id="350" r:id="rId8"/>
    <p:sldId id="353" r:id="rId9"/>
    <p:sldId id="349" r:id="rId10"/>
    <p:sldId id="345" r:id="rId11"/>
    <p:sldId id="346" r:id="rId12"/>
    <p:sldId id="347" r:id="rId13"/>
    <p:sldId id="341" r:id="rId14"/>
    <p:sldId id="339" r:id="rId15"/>
    <p:sldId id="295" r:id="rId16"/>
    <p:sldId id="337" r:id="rId17"/>
    <p:sldId id="338" r:id="rId18"/>
    <p:sldId id="340" r:id="rId19"/>
    <p:sldId id="355" r:id="rId20"/>
    <p:sldId id="354" r:id="rId21"/>
    <p:sldId id="352" r:id="rId22"/>
    <p:sldId id="342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9D6A"/>
    <a:srgbClr val="D6D2C4"/>
    <a:srgbClr val="646466"/>
    <a:srgbClr val="000000"/>
    <a:srgbClr val="0E0C1A"/>
    <a:srgbClr val="020B03"/>
    <a:srgbClr val="929496"/>
    <a:srgbClr val="414046"/>
    <a:srgbClr val="423E47"/>
    <a:srgbClr val="BE9B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87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 sz="2800" dirty="0"/>
          </a:p>
          <a:p>
            <a:pPr algn="ctr">
              <a:defRPr/>
            </a:pPr>
            <a:r>
              <a:rPr lang="en-US" sz="4400" dirty="0"/>
              <a:t>May</a:t>
            </a:r>
            <a:r>
              <a:rPr lang="en-US" sz="4400" baseline="0" dirty="0"/>
              <a:t> – July 2020 </a:t>
            </a:r>
          </a:p>
          <a:p>
            <a:pPr algn="ctr">
              <a:defRPr/>
            </a:pPr>
            <a:r>
              <a:rPr lang="en-US" sz="4400" baseline="0" dirty="0"/>
              <a:t> New Definite Business </a:t>
            </a:r>
            <a:endParaRPr lang="en-US" sz="4400" dirty="0"/>
          </a:p>
        </c:rich>
      </c:tx>
      <c:layout>
        <c:manualLayout>
          <c:xMode val="edge"/>
          <c:yMode val="edge"/>
          <c:x val="0.37651740562143393"/>
          <c:y val="5.618636199172280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explosion val="2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B2C-4868-8AEE-7B261B89A67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B2C-4868-8AEE-7B261B89A67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B2C-4868-8AEE-7B261B89A67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B2C-4868-8AEE-7B261B89A67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B2C-4868-8AEE-7B261B89A67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B2C-4868-8AEE-7B261B89A679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B2C-4868-8AEE-7B261B89A67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B2C-4868-8AEE-7B261B89A679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B2C-4868-8AEE-7B261B89A679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B2C-4868-8AEE-7B261B89A679}"/>
              </c:ext>
            </c:extLst>
          </c:dPt>
          <c:cat>
            <c:strRef>
              <c:f>Sheet1!$A$2:$A$11</c:f>
              <c:strCache>
                <c:ptCount val="10"/>
                <c:pt idx="0">
                  <c:v>Pharma 31%</c:v>
                </c:pt>
                <c:pt idx="1">
                  <c:v>Manufacturing 19%</c:v>
                </c:pt>
                <c:pt idx="2">
                  <c:v>Retail 11%</c:v>
                </c:pt>
                <c:pt idx="3">
                  <c:v>Ins &amp; Financial 9%</c:v>
                </c:pt>
                <c:pt idx="4">
                  <c:v>Association 8%</c:v>
                </c:pt>
                <c:pt idx="5">
                  <c:v>Profess Svc 6%</c:v>
                </c:pt>
                <c:pt idx="6">
                  <c:v>Tech 6%</c:v>
                </c:pt>
                <c:pt idx="7">
                  <c:v>Legal 4%</c:v>
                </c:pt>
                <c:pt idx="8">
                  <c:v>SMERF 4%</c:v>
                </c:pt>
                <c:pt idx="9">
                  <c:v>Other 2%</c:v>
                </c:pt>
              </c:strCache>
            </c:strRef>
          </c:cat>
          <c:val>
            <c:numRef>
              <c:f>Sheet1!$B$2:$B$11</c:f>
              <c:numCache>
                <c:formatCode>0%</c:formatCode>
                <c:ptCount val="10"/>
                <c:pt idx="0">
                  <c:v>0.31</c:v>
                </c:pt>
                <c:pt idx="1">
                  <c:v>0.19</c:v>
                </c:pt>
                <c:pt idx="2">
                  <c:v>0.11</c:v>
                </c:pt>
                <c:pt idx="3">
                  <c:v>0.09</c:v>
                </c:pt>
                <c:pt idx="4">
                  <c:v>0.08</c:v>
                </c:pt>
                <c:pt idx="5">
                  <c:v>0.06</c:v>
                </c:pt>
                <c:pt idx="6">
                  <c:v>0.06</c:v>
                </c:pt>
                <c:pt idx="7">
                  <c:v>0.04</c:v>
                </c:pt>
                <c:pt idx="8">
                  <c:v>0.04</c:v>
                </c:pt>
                <c:pt idx="9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3B2C-4868-8AEE-7B261B89A6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9462906003937009E-2"/>
          <c:y val="0.83694198643403561"/>
          <c:w val="0.98053711908688324"/>
          <c:h val="0.162802704735978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4" name="Shape 18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986536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Calibri"/>
        <a:ea typeface="Calibri"/>
        <a:cs typeface="Calibri"/>
        <a:sym typeface="Calibri"/>
      </a:defRPr>
    </a:lvl1pPr>
    <a:lvl2pPr indent="228600" defTabSz="457200" latinLnBrk="0">
      <a:defRPr sz="1200">
        <a:latin typeface="Calibri"/>
        <a:ea typeface="Calibri"/>
        <a:cs typeface="Calibri"/>
        <a:sym typeface="Calibri"/>
      </a:defRPr>
    </a:lvl2pPr>
    <a:lvl3pPr indent="457200" defTabSz="457200" latinLnBrk="0">
      <a:defRPr sz="1200">
        <a:latin typeface="Calibri"/>
        <a:ea typeface="Calibri"/>
        <a:cs typeface="Calibri"/>
        <a:sym typeface="Calibri"/>
      </a:defRPr>
    </a:lvl3pPr>
    <a:lvl4pPr indent="685800" defTabSz="457200" latinLnBrk="0">
      <a:defRPr sz="1200">
        <a:latin typeface="Calibri"/>
        <a:ea typeface="Calibri"/>
        <a:cs typeface="Calibri"/>
        <a:sym typeface="Calibri"/>
      </a:defRPr>
    </a:lvl4pPr>
    <a:lvl5pPr indent="914400" defTabSz="457200" latinLnBrk="0">
      <a:defRPr sz="1200">
        <a:latin typeface="Calibri"/>
        <a:ea typeface="Calibri"/>
        <a:cs typeface="Calibri"/>
        <a:sym typeface="Calibri"/>
      </a:defRPr>
    </a:lvl5pPr>
    <a:lvl6pPr indent="1143000" defTabSz="457200" latinLnBrk="0">
      <a:defRPr sz="1200">
        <a:latin typeface="Calibri"/>
        <a:ea typeface="Calibri"/>
        <a:cs typeface="Calibri"/>
        <a:sym typeface="Calibri"/>
      </a:defRPr>
    </a:lvl6pPr>
    <a:lvl7pPr indent="1371600" defTabSz="457200" latinLnBrk="0">
      <a:defRPr sz="1200">
        <a:latin typeface="Calibri"/>
        <a:ea typeface="Calibri"/>
        <a:cs typeface="Calibri"/>
        <a:sym typeface="Calibri"/>
      </a:defRPr>
    </a:lvl7pPr>
    <a:lvl8pPr indent="1600200" defTabSz="457200" latinLnBrk="0">
      <a:defRPr sz="1200">
        <a:latin typeface="Calibri"/>
        <a:ea typeface="Calibri"/>
        <a:cs typeface="Calibri"/>
        <a:sym typeface="Calibri"/>
      </a:defRPr>
    </a:lvl8pPr>
    <a:lvl9pPr indent="1828800" defTabSz="457200" latinLnBrk="0">
      <a:defRPr sz="1200">
        <a:latin typeface="Calibri"/>
        <a:ea typeface="Calibri"/>
        <a:cs typeface="Calibri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19917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7017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74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616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393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991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727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01 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/>
          <p:cNvSpPr>
            <a:spLocks noGrp="1"/>
          </p:cNvSpPr>
          <p:nvPr>
            <p:ph type="pic" idx="13"/>
          </p:nvPr>
        </p:nvSpPr>
        <p:spPr>
          <a:xfrm>
            <a:off x="-2" y="-2"/>
            <a:ext cx="24384003" cy="1371600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Freeform: Shape 5"/>
          <p:cNvSpPr>
            <a:spLocks noGrp="1"/>
          </p:cNvSpPr>
          <p:nvPr>
            <p:ph type="pic" sz="quarter" idx="13"/>
          </p:nvPr>
        </p:nvSpPr>
        <p:spPr>
          <a:xfrm>
            <a:off x="13660110" y="2256246"/>
            <a:ext cx="6883393" cy="9106522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Freeform: Shape 9"/>
          <p:cNvSpPr>
            <a:spLocks noGrp="1"/>
          </p:cNvSpPr>
          <p:nvPr>
            <p:ph type="pic" sz="quarter" idx="13"/>
          </p:nvPr>
        </p:nvSpPr>
        <p:spPr>
          <a:xfrm>
            <a:off x="18897600" y="2590113"/>
            <a:ext cx="2699656" cy="269966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40" name="Freeform: Shape 10"/>
          <p:cNvSpPr>
            <a:spLocks noGrp="1"/>
          </p:cNvSpPr>
          <p:nvPr>
            <p:ph type="pic" sz="quarter" idx="14"/>
          </p:nvPr>
        </p:nvSpPr>
        <p:spPr>
          <a:xfrm>
            <a:off x="14848115" y="2590113"/>
            <a:ext cx="2699658" cy="269966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41" name="Freeform: Shape 11"/>
          <p:cNvSpPr>
            <a:spLocks noGrp="1"/>
          </p:cNvSpPr>
          <p:nvPr>
            <p:ph type="pic" sz="quarter" idx="15"/>
          </p:nvPr>
        </p:nvSpPr>
        <p:spPr>
          <a:xfrm>
            <a:off x="10798626" y="2590113"/>
            <a:ext cx="2699658" cy="269966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42" name="Freeform: Shape 12"/>
          <p:cNvSpPr>
            <a:spLocks noGrp="1"/>
          </p:cNvSpPr>
          <p:nvPr>
            <p:ph type="pic" sz="quarter" idx="16"/>
          </p:nvPr>
        </p:nvSpPr>
        <p:spPr>
          <a:xfrm>
            <a:off x="18897600" y="7412041"/>
            <a:ext cx="2699656" cy="2699659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43" name="Freeform: Shape 13"/>
          <p:cNvSpPr>
            <a:spLocks noGrp="1"/>
          </p:cNvSpPr>
          <p:nvPr>
            <p:ph type="pic" sz="quarter" idx="17"/>
          </p:nvPr>
        </p:nvSpPr>
        <p:spPr>
          <a:xfrm>
            <a:off x="14848115" y="7412041"/>
            <a:ext cx="2699658" cy="2699659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44" name="Freeform: Shape 14"/>
          <p:cNvSpPr>
            <a:spLocks noGrp="1"/>
          </p:cNvSpPr>
          <p:nvPr>
            <p:ph type="pic" sz="quarter" idx="18"/>
          </p:nvPr>
        </p:nvSpPr>
        <p:spPr>
          <a:xfrm>
            <a:off x="10798626" y="7412041"/>
            <a:ext cx="2699658" cy="2699659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Freeform: Shape 8"/>
          <p:cNvSpPr>
            <a:spLocks noGrp="1"/>
          </p:cNvSpPr>
          <p:nvPr>
            <p:ph type="pic" sz="quarter" idx="13"/>
          </p:nvPr>
        </p:nvSpPr>
        <p:spPr>
          <a:xfrm>
            <a:off x="11287042" y="4064389"/>
            <a:ext cx="8549531" cy="5372588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Freeform: Shape 3"/>
          <p:cNvSpPr>
            <a:spLocks noGrp="1"/>
          </p:cNvSpPr>
          <p:nvPr>
            <p:ph type="pic" sz="quarter" idx="13"/>
          </p:nvPr>
        </p:nvSpPr>
        <p:spPr>
          <a:xfrm>
            <a:off x="11529648" y="3667738"/>
            <a:ext cx="8151472" cy="513369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Freeform: Shape 4"/>
          <p:cNvSpPr>
            <a:spLocks noGrp="1"/>
          </p:cNvSpPr>
          <p:nvPr>
            <p:ph type="pic" sz="quarter" idx="13"/>
          </p:nvPr>
        </p:nvSpPr>
        <p:spPr>
          <a:xfrm>
            <a:off x="10738901" y="2887251"/>
            <a:ext cx="5931376" cy="7914035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Freeform: Shape 3"/>
          <p:cNvSpPr>
            <a:spLocks noGrp="1"/>
          </p:cNvSpPr>
          <p:nvPr>
            <p:ph type="pic" sz="quarter" idx="13"/>
          </p:nvPr>
        </p:nvSpPr>
        <p:spPr>
          <a:xfrm>
            <a:off x="10310954" y="3503686"/>
            <a:ext cx="3866821" cy="683773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: Shape 3"/>
          <p:cNvSpPr>
            <a:spLocks noGrp="1"/>
          </p:cNvSpPr>
          <p:nvPr>
            <p:ph type="pic" idx="13"/>
          </p:nvPr>
        </p:nvSpPr>
        <p:spPr>
          <a:xfrm>
            <a:off x="2104569" y="0"/>
            <a:ext cx="22279429" cy="13716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: Shape 5"/>
          <p:cNvSpPr>
            <a:spLocks noGrp="1"/>
          </p:cNvSpPr>
          <p:nvPr>
            <p:ph type="pic" sz="half" idx="13"/>
          </p:nvPr>
        </p:nvSpPr>
        <p:spPr>
          <a:xfrm>
            <a:off x="-3" y="1"/>
            <a:ext cx="8897259" cy="1371600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eeform: Shape 7"/>
          <p:cNvSpPr>
            <a:spLocks noGrp="1"/>
          </p:cNvSpPr>
          <p:nvPr>
            <p:ph type="pic" idx="13"/>
          </p:nvPr>
        </p:nvSpPr>
        <p:spPr>
          <a:xfrm>
            <a:off x="11916229" y="-2"/>
            <a:ext cx="12467773" cy="13745342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60" name="Freeform: Shape 4"/>
          <p:cNvSpPr>
            <a:spLocks noGrp="1"/>
          </p:cNvSpPr>
          <p:nvPr>
            <p:ph type="pic" sz="half" idx="14"/>
          </p:nvPr>
        </p:nvSpPr>
        <p:spPr>
          <a:xfrm>
            <a:off x="0" y="7776078"/>
            <a:ext cx="11916231" cy="593992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reeform: Shape 5"/>
          <p:cNvSpPr>
            <a:spLocks noGrp="1"/>
          </p:cNvSpPr>
          <p:nvPr>
            <p:ph type="pic" idx="13"/>
          </p:nvPr>
        </p:nvSpPr>
        <p:spPr>
          <a:xfrm>
            <a:off x="11393713" y="0"/>
            <a:ext cx="12990287" cy="13716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reeform: Shape 6"/>
          <p:cNvSpPr>
            <a:spLocks noGrp="1"/>
          </p:cNvSpPr>
          <p:nvPr>
            <p:ph type="pic" sz="quarter" idx="13"/>
          </p:nvPr>
        </p:nvSpPr>
        <p:spPr>
          <a:xfrm>
            <a:off x="16637325" y="2130725"/>
            <a:ext cx="6117121" cy="645886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77" name="Freeform: Shape 7"/>
          <p:cNvSpPr>
            <a:spLocks noGrp="1"/>
          </p:cNvSpPr>
          <p:nvPr>
            <p:ph type="pic" sz="quarter" idx="14"/>
          </p:nvPr>
        </p:nvSpPr>
        <p:spPr>
          <a:xfrm>
            <a:off x="9133440" y="2130725"/>
            <a:ext cx="6117121" cy="645886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78" name="Freeform: Shape 8"/>
          <p:cNvSpPr>
            <a:spLocks noGrp="1"/>
          </p:cNvSpPr>
          <p:nvPr>
            <p:ph type="pic" sz="quarter" idx="15"/>
          </p:nvPr>
        </p:nvSpPr>
        <p:spPr>
          <a:xfrm>
            <a:off x="1629554" y="2130725"/>
            <a:ext cx="6117122" cy="645886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Freeform: Shape 9"/>
          <p:cNvSpPr>
            <a:spLocks noGrp="1"/>
          </p:cNvSpPr>
          <p:nvPr>
            <p:ph type="pic" sz="half" idx="13"/>
          </p:nvPr>
        </p:nvSpPr>
        <p:spPr>
          <a:xfrm>
            <a:off x="10406743" y="0"/>
            <a:ext cx="5994403" cy="13716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87" name="Freeform: Shape 10"/>
          <p:cNvSpPr>
            <a:spLocks noGrp="1"/>
          </p:cNvSpPr>
          <p:nvPr>
            <p:ph type="pic" sz="half" idx="14"/>
          </p:nvPr>
        </p:nvSpPr>
        <p:spPr>
          <a:xfrm>
            <a:off x="17039770" y="0"/>
            <a:ext cx="5994403" cy="13716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Freeform: Shape 5"/>
          <p:cNvSpPr>
            <a:spLocks noGrp="1"/>
          </p:cNvSpPr>
          <p:nvPr>
            <p:ph type="pic" sz="half" idx="13"/>
          </p:nvPr>
        </p:nvSpPr>
        <p:spPr>
          <a:xfrm>
            <a:off x="10344169" y="1582058"/>
            <a:ext cx="9736349" cy="10551885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96" name="Freeform: Shape 6"/>
          <p:cNvSpPr>
            <a:spLocks noGrp="1"/>
          </p:cNvSpPr>
          <p:nvPr>
            <p:ph type="pic" sz="half" idx="14"/>
          </p:nvPr>
        </p:nvSpPr>
        <p:spPr>
          <a:xfrm>
            <a:off x="0" y="1582058"/>
            <a:ext cx="9736347" cy="10551885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Freeform: Shape 8"/>
          <p:cNvSpPr>
            <a:spLocks noGrp="1"/>
          </p:cNvSpPr>
          <p:nvPr>
            <p:ph type="pic" sz="quarter" idx="13"/>
          </p:nvPr>
        </p:nvSpPr>
        <p:spPr>
          <a:xfrm>
            <a:off x="16071685" y="3091159"/>
            <a:ext cx="6692147" cy="753368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05" name="Freeform: Shape 7"/>
          <p:cNvSpPr>
            <a:spLocks noGrp="1"/>
          </p:cNvSpPr>
          <p:nvPr>
            <p:ph type="pic" sz="quarter" idx="14"/>
          </p:nvPr>
        </p:nvSpPr>
        <p:spPr>
          <a:xfrm>
            <a:off x="1620167" y="3091159"/>
            <a:ext cx="6692147" cy="753368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653366" y="1539875"/>
            <a:ext cx="19507201" cy="3336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3610166" y="4876800"/>
            <a:ext cx="9550401" cy="883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216578" y="12578081"/>
            <a:ext cx="258623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</p:sldLayoutIdLst>
  <p:transition spd="med"/>
  <p:txStyles>
    <p:titleStyle>
      <a:lvl1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1pPr>
      <a:lvl2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2pPr>
      <a:lvl3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3pPr>
      <a:lvl4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4pPr>
      <a:lvl5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5pPr>
      <a:lvl6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6pPr>
      <a:lvl7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7pPr>
      <a:lvl8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8pPr>
      <a:lvl9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9pPr>
    </p:titleStyle>
    <p:bodyStyle>
      <a:lvl1pPr marL="457200" marR="0" indent="-457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1pPr>
      <a:lvl2pPr marL="1447800" marR="0" indent="-5334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2pPr>
      <a:lvl3pPr marL="2468878" marR="0" indent="-640078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3pPr>
      <a:lvl4pPr marL="34544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4pPr>
      <a:lvl5pPr marL="43688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5pPr>
      <a:lvl6pPr marL="52832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6pPr>
      <a:lvl7pPr marL="61976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7pPr>
      <a:lvl8pPr marL="71120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8pPr>
      <a:lvl9pPr marL="80264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image" Target="../media/image20.jp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jth@howehutton.com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hyperlink" Target="https://lnkd.in/ewhYes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iving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6502F5BC-60CD-491B-97DA-C238490116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 b="7214"/>
          <a:stretch/>
        </p:blipFill>
        <p:spPr>
          <a:xfrm>
            <a:off x="0" y="-16934"/>
            <a:ext cx="24384000" cy="13732934"/>
          </a:xfrm>
          <a:prstGeom prst="rect">
            <a:avLst/>
          </a:prstGeom>
        </p:spPr>
      </p:pic>
      <p:sp>
        <p:nvSpPr>
          <p:cNvPr id="901" name="Rectangle 1"/>
          <p:cNvSpPr/>
          <p:nvPr/>
        </p:nvSpPr>
        <p:spPr>
          <a:xfrm>
            <a:off x="8841682" y="-16934"/>
            <a:ext cx="6954768" cy="6874934"/>
          </a:xfrm>
          <a:prstGeom prst="rect">
            <a:avLst/>
          </a:prstGeom>
          <a:solidFill>
            <a:srgbClr val="F4EFE7"/>
          </a:solidFill>
          <a:ln w="12700" cap="flat">
            <a:noFill/>
            <a:miter lim="400000"/>
          </a:ln>
          <a:effectLst>
            <a:outerShdw blurRad="482600" dist="25400" dir="5400000" rotWithShape="0">
              <a:srgbClr val="000000">
                <a:alpha val="44000"/>
              </a:srgbClr>
            </a:outerShdw>
          </a:effectLst>
        </p:spPr>
        <p:txBody>
          <a:bodyPr wrap="square" lIns="45718" tIns="45718" rIns="45718" bIns="45718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02" name="TextBox 11"/>
          <p:cNvSpPr txBox="1"/>
          <p:nvPr/>
        </p:nvSpPr>
        <p:spPr>
          <a:xfrm>
            <a:off x="10060336" y="2450532"/>
            <a:ext cx="4517460" cy="4277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algn="ctr">
              <a:lnSpc>
                <a:spcPct val="120000"/>
              </a:lnSpc>
              <a:defRPr sz="6000" b="1">
                <a:solidFill>
                  <a:srgbClr val="B89D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US" sz="2000"/>
              <a:t>VICE PRESIDENT, GROUP SALES</a:t>
            </a:r>
            <a:endParaRPr sz="2000"/>
          </a:p>
        </p:txBody>
      </p:sp>
      <p:sp>
        <p:nvSpPr>
          <p:cNvPr id="903" name="TextBox 14"/>
          <p:cNvSpPr txBox="1"/>
          <p:nvPr/>
        </p:nvSpPr>
        <p:spPr>
          <a:xfrm>
            <a:off x="9744386" y="2074284"/>
            <a:ext cx="5149360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algn="ctr">
              <a:defRPr sz="2400" b="1">
                <a:solidFill>
                  <a:srgbClr val="4140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/>
              <a:t>KATY GETTINGER EAGEN</a:t>
            </a:r>
            <a:endParaRPr/>
          </a:p>
        </p:txBody>
      </p:sp>
      <p:sp>
        <p:nvSpPr>
          <p:cNvPr id="905" name="TextBox 11"/>
          <p:cNvSpPr txBox="1"/>
          <p:nvPr/>
        </p:nvSpPr>
        <p:spPr>
          <a:xfrm>
            <a:off x="9065282" y="983846"/>
            <a:ext cx="6507568" cy="8186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algn="ctr">
              <a:lnSpc>
                <a:spcPct val="70000"/>
              </a:lnSpc>
              <a:defRPr sz="6500" spc="-130">
                <a:solidFill>
                  <a:srgbClr val="0E0D19"/>
                </a:solidFill>
                <a:latin typeface="+mn-lt"/>
                <a:ea typeface="+mn-ea"/>
                <a:cs typeface="+mn-cs"/>
                <a:sym typeface="DeVinne BT"/>
              </a:defRPr>
            </a:pPr>
            <a:r>
              <a:rPr lang="en-US"/>
              <a:t>OFFICE HOURS</a:t>
            </a:r>
            <a:endParaRPr/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4675DD27-E12F-4738-A522-35BCF89A450B}"/>
              </a:ext>
            </a:extLst>
          </p:cNvPr>
          <p:cNvSpPr txBox="1"/>
          <p:nvPr/>
        </p:nvSpPr>
        <p:spPr>
          <a:xfrm>
            <a:off x="9519151" y="3530060"/>
            <a:ext cx="5599831" cy="4277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algn="ctr">
              <a:lnSpc>
                <a:spcPct val="120000"/>
              </a:lnSpc>
              <a:defRPr sz="6000" b="1">
                <a:solidFill>
                  <a:srgbClr val="B89D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US" sz="2000"/>
              <a:t>DIRECTOR, GROUP SALES – MID-ATLANTIC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15624D97-EA42-4723-B7B3-C34F792A45D6}"/>
              </a:ext>
            </a:extLst>
          </p:cNvPr>
          <p:cNvSpPr txBox="1"/>
          <p:nvPr/>
        </p:nvSpPr>
        <p:spPr>
          <a:xfrm>
            <a:off x="9744386" y="3153812"/>
            <a:ext cx="5149360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algn="ctr">
              <a:defRPr sz="2400" b="1">
                <a:solidFill>
                  <a:srgbClr val="4140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/>
              <a:t>KATE ANTHONY</a:t>
            </a:r>
            <a:endParaRPr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594696DB-1EC8-4A07-8EAD-1496B8B0F804}"/>
              </a:ext>
            </a:extLst>
          </p:cNvPr>
          <p:cNvSpPr txBox="1"/>
          <p:nvPr/>
        </p:nvSpPr>
        <p:spPr>
          <a:xfrm>
            <a:off x="9223441" y="4609588"/>
            <a:ext cx="6191250" cy="4277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algn="ctr">
              <a:lnSpc>
                <a:spcPct val="120000"/>
              </a:lnSpc>
              <a:defRPr sz="6000" b="1">
                <a:solidFill>
                  <a:srgbClr val="B89D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US" sz="2000"/>
              <a:t>VICE PRESIDENT, GLOBAL MEETINGS &amp; EVENTS</a:t>
            </a:r>
            <a:endParaRPr sz="2000"/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5D953B24-75A1-437D-B681-1D3729035F61}"/>
              </a:ext>
            </a:extLst>
          </p:cNvPr>
          <p:cNvSpPr txBox="1"/>
          <p:nvPr/>
        </p:nvSpPr>
        <p:spPr>
          <a:xfrm>
            <a:off x="9744386" y="4233340"/>
            <a:ext cx="5149360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algn="ctr">
              <a:defRPr sz="2400" b="1">
                <a:solidFill>
                  <a:srgbClr val="4140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/>
              <a:t>CINDY TAYLOR</a:t>
            </a:r>
            <a:endParaRPr/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0C73ECF2-D6AA-4B50-8AD0-97DB4BB17B5F}"/>
              </a:ext>
            </a:extLst>
          </p:cNvPr>
          <p:cNvSpPr txBox="1"/>
          <p:nvPr/>
        </p:nvSpPr>
        <p:spPr>
          <a:xfrm>
            <a:off x="9519151" y="5689116"/>
            <a:ext cx="5599831" cy="4277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algn="ctr">
              <a:lnSpc>
                <a:spcPct val="120000"/>
              </a:lnSpc>
              <a:defRPr sz="6000" b="1">
                <a:solidFill>
                  <a:srgbClr val="B89D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US" sz="2000"/>
              <a:t>PRESIDENT, HOWE &amp; HUTTON, LTD.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3C50BC85-3D02-4385-957A-F22EF744A11D}"/>
              </a:ext>
            </a:extLst>
          </p:cNvPr>
          <p:cNvSpPr txBox="1"/>
          <p:nvPr/>
        </p:nvSpPr>
        <p:spPr>
          <a:xfrm>
            <a:off x="9744386" y="5312868"/>
            <a:ext cx="5149360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algn="ctr">
              <a:defRPr sz="2400" b="1">
                <a:solidFill>
                  <a:srgbClr val="4140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/>
              <a:t>JONATHAN HOWE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8E0B0CF3-DEF1-4E57-919B-6E13BB66F112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655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8">
            <a:extLst>
              <a:ext uri="{FF2B5EF4-FFF2-40B4-BE49-F238E27FC236}">
                <a16:creationId xmlns:a16="http://schemas.microsoft.com/office/drawing/2014/main" id="{7EF596C9-16DD-594A-A197-7C11012B2125}"/>
              </a:ext>
            </a:extLst>
          </p:cNvPr>
          <p:cNvSpPr/>
          <p:nvPr/>
        </p:nvSpPr>
        <p:spPr>
          <a:xfrm>
            <a:off x="2236624" y="-7009"/>
            <a:ext cx="21934609" cy="13716001"/>
          </a:xfrm>
          <a:prstGeom prst="rect">
            <a:avLst/>
          </a:prstGeom>
          <a:solidFill>
            <a:srgbClr val="0E0D1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0E0D1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91" name="TextBox 10"/>
          <p:cNvSpPr txBox="1"/>
          <p:nvPr/>
        </p:nvSpPr>
        <p:spPr>
          <a:xfrm>
            <a:off x="3997247" y="2814441"/>
            <a:ext cx="9206681" cy="74174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6500" spc="-130">
                <a:solidFill>
                  <a:srgbClr val="0E0D19"/>
                </a:solidFill>
                <a:latin typeface="+mn-lt"/>
                <a:ea typeface="+mn-ea"/>
                <a:cs typeface="+mn-cs"/>
                <a:sym typeface="DeVinne BT"/>
              </a:defRPr>
            </a:lvl1pPr>
          </a:lstStyle>
          <a:p>
            <a:r>
              <a:rPr lang="en-US" dirty="0">
                <a:solidFill>
                  <a:srgbClr val="D6D2C4"/>
                </a:solidFill>
              </a:rPr>
              <a:t>Preferred Hotels &amp; Resorts </a:t>
            </a:r>
          </a:p>
          <a:p>
            <a:r>
              <a:rPr lang="en-US" dirty="0">
                <a:solidFill>
                  <a:srgbClr val="D6D2C4"/>
                </a:solidFill>
              </a:rPr>
              <a:t>Meetings &amp; Events</a:t>
            </a:r>
          </a:p>
          <a:p>
            <a:endParaRPr lang="en-US" dirty="0">
              <a:solidFill>
                <a:srgbClr val="D6D2C4"/>
              </a:solidFill>
            </a:endParaRPr>
          </a:p>
          <a:p>
            <a:endParaRPr lang="en-US" dirty="0">
              <a:solidFill>
                <a:srgbClr val="D6D2C4"/>
              </a:solidFill>
            </a:endParaRPr>
          </a:p>
          <a:p>
            <a:endParaRPr lang="en-US" sz="7200" i="1" dirty="0">
              <a:solidFill>
                <a:srgbClr val="D6D2C4"/>
              </a:solidFill>
            </a:endParaRPr>
          </a:p>
          <a:p>
            <a:r>
              <a:rPr lang="en-US" sz="7200" i="1" dirty="0">
                <a:solidFill>
                  <a:srgbClr val="D6D2C4"/>
                </a:solidFill>
              </a:rPr>
              <a:t>The Show Must Go On(Line)</a:t>
            </a:r>
            <a:endParaRPr sz="7200" i="1" dirty="0">
              <a:solidFill>
                <a:srgbClr val="D6D2C4"/>
              </a:solidFill>
            </a:endParaRPr>
          </a:p>
        </p:txBody>
      </p:sp>
      <p:pic>
        <p:nvPicPr>
          <p:cNvPr id="15" name="Picture 4" descr="A picture containing indoor, wall, television&#10;&#10;Description generated with very high confidence">
            <a:extLst>
              <a:ext uri="{FF2B5EF4-FFF2-40B4-BE49-F238E27FC236}">
                <a16:creationId xmlns:a16="http://schemas.microsoft.com/office/drawing/2014/main" id="{152BFE93-7632-A145-AD92-C3DF46FBB8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39" r="12287"/>
          <a:stretch/>
        </p:blipFill>
        <p:spPr>
          <a:xfrm>
            <a:off x="17520412" y="0"/>
            <a:ext cx="6863588" cy="4591456"/>
          </a:xfrm>
          <a:prstGeom prst="rect">
            <a:avLst/>
          </a:prstGeom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5FE99899-17DD-F940-B6E7-1029A505F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0412" y="4675761"/>
            <a:ext cx="4587598" cy="305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9E00B8EB-7DF6-734D-82C1-D105547F12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585"/>
          <a:stretch/>
        </p:blipFill>
        <p:spPr>
          <a:xfrm>
            <a:off x="13459841" y="9299"/>
            <a:ext cx="3938858" cy="2848766"/>
          </a:xfrm>
          <a:prstGeom prst="rect">
            <a:avLst/>
          </a:prstGeom>
        </p:spPr>
      </p:pic>
      <p:pic>
        <p:nvPicPr>
          <p:cNvPr id="20" name="Picture 5" descr="Two people standing in front of a store&#10;&#10;Description generated with high confidence">
            <a:extLst>
              <a:ext uri="{FF2B5EF4-FFF2-40B4-BE49-F238E27FC236}">
                <a16:creationId xmlns:a16="http://schemas.microsoft.com/office/drawing/2014/main" id="{A6075ABA-6736-1241-8D3D-7B4B73E3E7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552"/>
          <a:stretch/>
        </p:blipFill>
        <p:spPr>
          <a:xfrm>
            <a:off x="22209612" y="4712604"/>
            <a:ext cx="2174388" cy="3013150"/>
          </a:xfrm>
          <a:prstGeom prst="rect">
            <a:avLst/>
          </a:prstGeom>
        </p:spPr>
      </p:pic>
      <p:pic>
        <p:nvPicPr>
          <p:cNvPr id="21" name="Picture 5" descr="A picture containing building, indoor, ceiling, road&#10;&#10;Description generated with very high confidence">
            <a:extLst>
              <a:ext uri="{FF2B5EF4-FFF2-40B4-BE49-F238E27FC236}">
                <a16:creationId xmlns:a16="http://schemas.microsoft.com/office/drawing/2014/main" id="{74E8357F-C60B-3747-AB9C-CE42C6E977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59841" y="8277012"/>
            <a:ext cx="3938858" cy="2739795"/>
          </a:xfrm>
          <a:prstGeom prst="rect">
            <a:avLst/>
          </a:prstGeom>
        </p:spPr>
      </p:pic>
      <p:pic>
        <p:nvPicPr>
          <p:cNvPr id="22" name="Picture 23" descr="A picture containing building, indoor, furniture, floor&#10;&#10;Description generated with very high confidence">
            <a:extLst>
              <a:ext uri="{FF2B5EF4-FFF2-40B4-BE49-F238E27FC236}">
                <a16:creationId xmlns:a16="http://schemas.microsoft.com/office/drawing/2014/main" id="{07202809-2097-F84A-A71F-A22379FED6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446"/>
          <a:stretch/>
        </p:blipFill>
        <p:spPr>
          <a:xfrm>
            <a:off x="22289600" y="7872739"/>
            <a:ext cx="2094400" cy="2765674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39310758-FF0B-A14F-9822-A965C6213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30640" y="10753318"/>
            <a:ext cx="3522300" cy="296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D3B6BE3B-C258-4A70-8B43-09797C54D49F" descr="image1.jpeg">
            <a:extLst>
              <a:ext uri="{FF2B5EF4-FFF2-40B4-BE49-F238E27FC236}">
                <a16:creationId xmlns:a16="http://schemas.microsoft.com/office/drawing/2014/main" id="{20172621-A5A3-7E46-8074-16556B278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37825" y="5173775"/>
            <a:ext cx="3960874" cy="299977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A group of people on a stage in front of a crowd&#10;&#10;Description automatically generated">
            <a:extLst>
              <a:ext uri="{FF2B5EF4-FFF2-40B4-BE49-F238E27FC236}">
                <a16:creationId xmlns:a16="http://schemas.microsoft.com/office/drawing/2014/main" id="{8A8A12A4-86B9-A342-8789-794AE1CB44B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750" b="3173"/>
          <a:stretch/>
        </p:blipFill>
        <p:spPr>
          <a:xfrm>
            <a:off x="21150827" y="10751839"/>
            <a:ext cx="3233173" cy="2962682"/>
          </a:xfrm>
          <a:prstGeom prst="rect">
            <a:avLst/>
          </a:prstGeom>
        </p:spPr>
      </p:pic>
      <p:pic>
        <p:nvPicPr>
          <p:cNvPr id="28" name="Picture 10">
            <a:extLst>
              <a:ext uri="{FF2B5EF4-FFF2-40B4-BE49-F238E27FC236}">
                <a16:creationId xmlns:a16="http://schemas.microsoft.com/office/drawing/2014/main" id="{445BC790-9093-4F40-9480-B6F349445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59841" y="11120267"/>
            <a:ext cx="3972912" cy="259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4200E2B3-F5B3-A44B-A8BF-1D51E8D99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0412" y="7847251"/>
            <a:ext cx="4647474" cy="281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>
            <a:extLst>
              <a:ext uri="{FF2B5EF4-FFF2-40B4-BE49-F238E27FC236}">
                <a16:creationId xmlns:a16="http://schemas.microsoft.com/office/drawing/2014/main" id="{175CBF05-6D79-7640-8EF0-5FAC1C74A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59842" y="2956013"/>
            <a:ext cx="3938857" cy="214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8">
            <a:extLst>
              <a:ext uri="{FF2B5EF4-FFF2-40B4-BE49-F238E27FC236}">
                <a16:creationId xmlns:a16="http://schemas.microsoft.com/office/drawing/2014/main" id="{33D8BE76-EE85-4B4C-AEA7-0DE0C98F3253}"/>
              </a:ext>
            </a:extLst>
          </p:cNvPr>
          <p:cNvSpPr/>
          <p:nvPr/>
        </p:nvSpPr>
        <p:spPr>
          <a:xfrm>
            <a:off x="0" y="0"/>
            <a:ext cx="2449391" cy="13716001"/>
          </a:xfrm>
          <a:prstGeom prst="rect">
            <a:avLst/>
          </a:prstGeom>
          <a:solidFill>
            <a:srgbClr val="F3EF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3EF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5" name="TextBox 15">
            <a:extLst>
              <a:ext uri="{FF2B5EF4-FFF2-40B4-BE49-F238E27FC236}">
                <a16:creationId xmlns:a16="http://schemas.microsoft.com/office/drawing/2014/main" id="{E947D4BC-2930-124B-99B9-82F603B7EE99}"/>
              </a:ext>
            </a:extLst>
          </p:cNvPr>
          <p:cNvSpPr txBox="1"/>
          <p:nvPr/>
        </p:nvSpPr>
        <p:spPr>
          <a:xfrm rot="16200000">
            <a:off x="-4500255" y="6619476"/>
            <a:ext cx="11576901" cy="477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500" cap="all" spc="1633">
                <a:solidFill>
                  <a:srgbClr val="0E0D19"/>
                </a:solidFill>
                <a:latin typeface="Helvetica Neue LT Pro 75 Bold"/>
                <a:ea typeface="Helvetica Neue LT Pro 75 Bold"/>
                <a:cs typeface="Helvetica Neue LT Pro 75 Bold"/>
                <a:sym typeface="Helvetica Neue LT Pro 75 Bold"/>
              </a:defRPr>
            </a:lvl1pPr>
          </a:lstStyle>
          <a:p>
            <a:r>
              <a:rPr lang="en-GB" dirty="0"/>
              <a:t>Connectedness</a:t>
            </a:r>
            <a:endParaRPr dirty="0"/>
          </a:p>
        </p:txBody>
      </p:sp>
      <p:sp>
        <p:nvSpPr>
          <p:cNvPr id="38" name="Straight Connector 78">
            <a:extLst>
              <a:ext uri="{FF2B5EF4-FFF2-40B4-BE49-F238E27FC236}">
                <a16:creationId xmlns:a16="http://schemas.microsoft.com/office/drawing/2014/main" id="{0B68989A-DF1B-4A94-A9A7-492C8F1FA05F}"/>
              </a:ext>
            </a:extLst>
          </p:cNvPr>
          <p:cNvSpPr/>
          <p:nvPr/>
        </p:nvSpPr>
        <p:spPr>
          <a:xfrm>
            <a:off x="4700512" y="6523147"/>
            <a:ext cx="4992681" cy="0"/>
          </a:xfrm>
          <a:prstGeom prst="line">
            <a:avLst/>
          </a:prstGeom>
          <a:noFill/>
          <a:ln w="6350" cap="flat">
            <a:solidFill>
              <a:srgbClr val="B89D6A"/>
            </a:solidFill>
            <a:prstDash val="solid"/>
            <a:miter lim="800000"/>
          </a:ln>
          <a:effectLst/>
        </p:spPr>
        <p:txBody>
          <a:bodyPr wrap="square" lIns="45718" tIns="45718" rIns="45718" bIns="45718" numCol="1" anchor="t">
            <a:noAutofit/>
          </a:bodyPr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4A8E1B-12C2-4CB8-8694-235E2081ED0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20274" y="11358047"/>
            <a:ext cx="4999153" cy="60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able, sitting, cake, water&#10;&#10;Description automatically generated">
            <a:extLst>
              <a:ext uri="{FF2B5EF4-FFF2-40B4-BE49-F238E27FC236}">
                <a16:creationId xmlns:a16="http://schemas.microsoft.com/office/drawing/2014/main" id="{66A809F2-8500-4AE3-9BC6-82EB6D45B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337" y="-5803"/>
            <a:ext cx="10692882" cy="71093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B73564-BCE0-4641-87BF-69F54C6A4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1165" y="0"/>
            <a:ext cx="11227713" cy="74744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EEFFAA-84FE-4BF6-8DE1-A06F73DF9A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2337" y="6119766"/>
            <a:ext cx="21886541" cy="7596233"/>
          </a:xfrm>
          <a:prstGeom prst="rect">
            <a:avLst/>
          </a:prstGeom>
        </p:spPr>
      </p:pic>
      <p:sp>
        <p:nvSpPr>
          <p:cNvPr id="1461" name="Rectangle 8"/>
          <p:cNvSpPr/>
          <p:nvPr/>
        </p:nvSpPr>
        <p:spPr>
          <a:xfrm>
            <a:off x="0" y="0"/>
            <a:ext cx="2449391" cy="13716001"/>
          </a:xfrm>
          <a:prstGeom prst="rect">
            <a:avLst/>
          </a:prstGeom>
          <a:solidFill>
            <a:srgbClr val="F3EF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3EF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62" name="TextBox 15"/>
          <p:cNvSpPr txBox="1"/>
          <p:nvPr/>
        </p:nvSpPr>
        <p:spPr>
          <a:xfrm rot="16200000">
            <a:off x="-4500255" y="6653531"/>
            <a:ext cx="11576901" cy="408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500" cap="all" spc="1633">
                <a:solidFill>
                  <a:srgbClr val="0E0D19"/>
                </a:solidFill>
                <a:latin typeface="Helvetica Neue LT Pro 75 Bold"/>
                <a:ea typeface="Helvetica Neue LT Pro 75 Bold"/>
                <a:cs typeface="Helvetica Neue LT Pro 75 Bold"/>
                <a:sym typeface="Helvetica Neue LT Pro 75 Bold"/>
              </a:defRPr>
            </a:lvl1pPr>
          </a:lstStyle>
          <a:p>
            <a:r>
              <a:t>THOUGHT LEADERSHIP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9D7D8BF-1DB2-9B4D-ADDA-705B3198CD7B}"/>
              </a:ext>
            </a:extLst>
          </p:cNvPr>
          <p:cNvGrpSpPr/>
          <p:nvPr/>
        </p:nvGrpSpPr>
        <p:grpSpPr>
          <a:xfrm>
            <a:off x="15365743" y="2996927"/>
            <a:ext cx="9063135" cy="7722145"/>
            <a:chOff x="16318523" y="1923057"/>
            <a:chExt cx="8065477" cy="9869886"/>
          </a:xfrm>
        </p:grpSpPr>
        <p:sp>
          <p:nvSpPr>
            <p:cNvPr id="1463" name="Rectangle 9"/>
            <p:cNvSpPr/>
            <p:nvPr/>
          </p:nvSpPr>
          <p:spPr>
            <a:xfrm>
              <a:off x="16318523" y="1923057"/>
              <a:ext cx="8065477" cy="9869886"/>
            </a:xfrm>
            <a:prstGeom prst="rect">
              <a:avLst/>
            </a:prstGeom>
            <a:solidFill>
              <a:srgbClr val="F4EFE7"/>
            </a:solidFill>
            <a:ln w="12700">
              <a:miter lim="400000"/>
            </a:ln>
            <a:effectLst>
              <a:outerShdw blurRad="787400" dist="38100" dir="10800000" rotWithShape="0">
                <a:srgbClr val="000000">
                  <a:alpha val="15000"/>
                </a:srgbClr>
              </a:outerShdw>
            </a:effectLst>
          </p:spPr>
          <p:txBody>
            <a:bodyPr lIns="45718" tIns="45718" rIns="45718" bIns="45718" anchor="ctr"/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64" name="TextBox 60"/>
            <p:cNvSpPr txBox="1"/>
            <p:nvPr/>
          </p:nvSpPr>
          <p:spPr>
            <a:xfrm>
              <a:off x="17097520" y="2460452"/>
              <a:ext cx="6507483" cy="19389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>
              <a:spAutoFit/>
            </a:bodyPr>
            <a:lstStyle>
              <a:lvl1pPr algn="ctr">
                <a:defRPr sz="6500" spc="-130">
                  <a:solidFill>
                    <a:srgbClr val="0E0D19"/>
                  </a:solidFill>
                  <a:latin typeface="+mn-lt"/>
                  <a:ea typeface="+mn-ea"/>
                  <a:cs typeface="+mn-cs"/>
                  <a:sym typeface="DeVinne BT"/>
                </a:defRPr>
              </a:lvl1pPr>
            </a:lstStyle>
            <a:p>
              <a:r>
                <a:rPr lang="en-US" sz="6000" spc="0" dirty="0"/>
                <a:t>Custom Curated </a:t>
              </a:r>
            </a:p>
            <a:p>
              <a:r>
                <a:rPr lang="en-US" sz="6000" spc="0" dirty="0"/>
                <a:t>Virtual Events</a:t>
              </a:r>
              <a:endParaRPr sz="6000" spc="0" dirty="0"/>
            </a:p>
          </p:txBody>
        </p:sp>
      </p:grpSp>
      <p:sp>
        <p:nvSpPr>
          <p:cNvPr id="1466" name="Rectangle 8"/>
          <p:cNvSpPr/>
          <p:nvPr/>
        </p:nvSpPr>
        <p:spPr>
          <a:xfrm>
            <a:off x="63500" y="0"/>
            <a:ext cx="2449391" cy="13716000"/>
          </a:xfrm>
          <a:prstGeom prst="rect">
            <a:avLst/>
          </a:prstGeom>
          <a:solidFill>
            <a:srgbClr val="F3EF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3EF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67" name="TextBox 15"/>
          <p:cNvSpPr txBox="1"/>
          <p:nvPr/>
        </p:nvSpPr>
        <p:spPr>
          <a:xfrm rot="16200000">
            <a:off x="-4436754" y="6619476"/>
            <a:ext cx="11576901" cy="477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500" cap="all" spc="1633">
                <a:solidFill>
                  <a:srgbClr val="0E0D19"/>
                </a:solidFill>
                <a:latin typeface="Helvetica Neue LT Pro 75 Bold"/>
                <a:ea typeface="Helvetica Neue LT Pro 75 Bold"/>
                <a:cs typeface="Helvetica Neue LT Pro 75 Bold"/>
                <a:sym typeface="Helvetica Neue LT Pro 75 Bold"/>
              </a:defRPr>
            </a:lvl1pPr>
          </a:lstStyle>
          <a:p>
            <a:r>
              <a:rPr lang="en-US" dirty="0"/>
              <a:t>Market Updates</a:t>
            </a:r>
            <a:endParaRPr dirty="0"/>
          </a:p>
        </p:txBody>
      </p:sp>
      <p:sp>
        <p:nvSpPr>
          <p:cNvPr id="11" name="Group 1">
            <a:extLst>
              <a:ext uri="{FF2B5EF4-FFF2-40B4-BE49-F238E27FC236}">
                <a16:creationId xmlns:a16="http://schemas.microsoft.com/office/drawing/2014/main" id="{B5ABD015-703F-4B5D-9473-7C35AF1C9589}"/>
              </a:ext>
            </a:extLst>
          </p:cNvPr>
          <p:cNvSpPr txBox="1"/>
          <p:nvPr/>
        </p:nvSpPr>
        <p:spPr>
          <a:xfrm>
            <a:off x="15729488" y="5540465"/>
            <a:ext cx="8635890" cy="4930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/>
          <a:p>
            <a:pPr algn="ctr">
              <a:lnSpc>
                <a:spcPct val="150000"/>
              </a:lnSpc>
              <a:defRPr sz="2400" b="1">
                <a:solidFill>
                  <a:srgbClr val="B89D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4000" cap="all" dirty="0"/>
              <a:t>Engagement = </a:t>
            </a:r>
            <a:r>
              <a:rPr lang="en-US" sz="4000" b="1" cap="all" dirty="0">
                <a:solidFill>
                  <a:srgbClr val="B89D6A"/>
                </a:solidFill>
                <a:latin typeface="Helvetica Neue"/>
                <a:ea typeface="Helvetica Neue"/>
                <a:cs typeface="Helvetica Neue"/>
                <a:sym typeface="DeVinne BT"/>
              </a:rPr>
              <a:t>Results</a:t>
            </a:r>
            <a:endParaRPr sz="4000" b="1" cap="all" dirty="0">
              <a:solidFill>
                <a:srgbClr val="B89D6A"/>
              </a:solidFill>
              <a:latin typeface="Helvetica Neue"/>
              <a:ea typeface="Helvetica Neue"/>
              <a:cs typeface="Helvetica Neue"/>
              <a:sym typeface="DeVinne B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400" spc="-24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4000" dirty="0">
                <a:latin typeface="+mn-lt"/>
              </a:rPr>
              <a:t>Strategically designed formats and activities for specific customer segments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400" spc="-24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4000" dirty="0">
                <a:latin typeface="+mn-lt"/>
              </a:rPr>
              <a:t>Carefully selected customers with business for you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400" spc="-24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sz="4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BFE2962-4CCA-45FF-A736-3C42A455D4C4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07" b="18407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F8DE15-20DC-455B-981F-EF98D881BDBE}"/>
              </a:ext>
            </a:extLst>
          </p:cNvPr>
          <p:cNvSpPr txBox="1"/>
          <p:nvPr/>
        </p:nvSpPr>
        <p:spPr>
          <a:xfrm>
            <a:off x="1226587" y="10530374"/>
            <a:ext cx="6355262" cy="1107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PreferredNet.net</a:t>
            </a:r>
          </a:p>
        </p:txBody>
      </p:sp>
    </p:spTree>
    <p:extLst>
      <p:ext uri="{BB962C8B-B14F-4D97-AF65-F5344CB8AC3E}">
        <p14:creationId xmlns:p14="http://schemas.microsoft.com/office/powerpoint/2010/main" val="2702117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55083B26-3F5A-4FA2-BD29-A055A89C0981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6A7826-47E0-4F45-9833-CABEB2578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172" y="10507221"/>
            <a:ext cx="5124594" cy="151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53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Rectangle 8"/>
          <p:cNvSpPr/>
          <p:nvPr/>
        </p:nvSpPr>
        <p:spPr>
          <a:xfrm>
            <a:off x="846666" y="0"/>
            <a:ext cx="10973208" cy="13716001"/>
          </a:xfrm>
          <a:prstGeom prst="rect">
            <a:avLst/>
          </a:prstGeom>
          <a:solidFill>
            <a:srgbClr val="F3EF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3EFE8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1093" name="TextBox 10"/>
          <p:cNvSpPr txBox="1"/>
          <p:nvPr/>
        </p:nvSpPr>
        <p:spPr>
          <a:xfrm>
            <a:off x="4063197" y="4106295"/>
            <a:ext cx="5676042" cy="2092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500" spc="-130">
                <a:solidFill>
                  <a:srgbClr val="0E0D19"/>
                </a:solidFill>
                <a:latin typeface="+mn-lt"/>
                <a:ea typeface="+mn-ea"/>
                <a:cs typeface="+mn-cs"/>
                <a:sym typeface="DeVinne BT"/>
              </a:defRPr>
            </a:pPr>
            <a:r>
              <a:rPr lang="en-US" dirty="0"/>
              <a:t>Lorum Ipsum</a:t>
            </a:r>
          </a:p>
          <a:p>
            <a:pPr>
              <a:defRPr sz="6500" spc="-130">
                <a:solidFill>
                  <a:srgbClr val="0E0D19"/>
                </a:solidFill>
                <a:latin typeface="+mn-lt"/>
                <a:ea typeface="+mn-ea"/>
                <a:cs typeface="+mn-cs"/>
                <a:sym typeface="DeVinne BT"/>
              </a:defRPr>
            </a:pPr>
            <a:r>
              <a:rPr lang="en-US" dirty="0"/>
              <a:t>Lorum</a:t>
            </a:r>
            <a:endParaRPr dirty="0"/>
          </a:p>
        </p:txBody>
      </p:sp>
      <p:sp>
        <p:nvSpPr>
          <p:cNvPr id="1094" name="Rectangle 25"/>
          <p:cNvSpPr txBox="1"/>
          <p:nvPr/>
        </p:nvSpPr>
        <p:spPr>
          <a:xfrm>
            <a:off x="4063197" y="6641135"/>
            <a:ext cx="5676042" cy="208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ts val="3900"/>
              </a:lnSpc>
              <a:defRPr sz="3700" i="1" spc="-37">
                <a:solidFill>
                  <a:srgbClr val="BC9B62"/>
                </a:solidFill>
                <a:latin typeface="+mn-lt"/>
                <a:ea typeface="+mn-ea"/>
                <a:cs typeface="+mn-cs"/>
                <a:sym typeface="DeVinne BT"/>
              </a:defRPr>
            </a:lvl1pPr>
          </a:lstStyle>
          <a:p>
            <a:r>
              <a:rPr dirty="0"/>
              <a:t>Preferred Hotels &amp; Resorts retains strong relationships with the top luxury programs in the world.</a:t>
            </a:r>
          </a:p>
        </p:txBody>
      </p:sp>
      <p:sp>
        <p:nvSpPr>
          <p:cNvPr id="1103" name="Rectangle 8"/>
          <p:cNvSpPr/>
          <p:nvPr/>
        </p:nvSpPr>
        <p:spPr>
          <a:xfrm>
            <a:off x="0" y="0"/>
            <a:ext cx="2449391" cy="13716001"/>
          </a:xfrm>
          <a:prstGeom prst="rect">
            <a:avLst/>
          </a:prstGeom>
          <a:solidFill>
            <a:srgbClr val="0E0D1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0E0D19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1104" name="TextBox 15"/>
          <p:cNvSpPr txBox="1"/>
          <p:nvPr/>
        </p:nvSpPr>
        <p:spPr>
          <a:xfrm rot="16200000">
            <a:off x="-5040203" y="6619475"/>
            <a:ext cx="12656798" cy="477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500" cap="all" spc="1633">
                <a:solidFill>
                  <a:srgbClr val="E7E2DA"/>
                </a:solidFill>
                <a:latin typeface="Helvetica Neue LT Pro 75 Bold"/>
                <a:ea typeface="Helvetica Neue LT Pro 75 Bold"/>
                <a:cs typeface="Helvetica Neue LT Pro 75 Bold"/>
                <a:sym typeface="Helvetica Neue LT Pro 75 Bold"/>
              </a:defRPr>
            </a:lvl1pPr>
          </a:lstStyle>
          <a:p>
            <a:r>
              <a:rPr lang="en-US" dirty="0"/>
              <a:t>Guest Speaker</a:t>
            </a: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69FB1DE6-BBE9-446B-A306-630B503B3542}"/>
              </a:ext>
            </a:extLst>
          </p:cNvPr>
          <p:cNvSpPr txBox="1"/>
          <p:nvPr/>
        </p:nvSpPr>
        <p:spPr>
          <a:xfrm>
            <a:off x="14402359" y="3907255"/>
            <a:ext cx="7508072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400" spc="-2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endParaRPr lang="en-US" dirty="0"/>
          </a:p>
        </p:txBody>
      </p:sp>
      <p:sp>
        <p:nvSpPr>
          <p:cNvPr id="29" name="TextBox 27">
            <a:extLst>
              <a:ext uri="{FF2B5EF4-FFF2-40B4-BE49-F238E27FC236}">
                <a16:creationId xmlns:a16="http://schemas.microsoft.com/office/drawing/2014/main" id="{90492215-49C2-4025-A9F7-8292025E3992}"/>
              </a:ext>
            </a:extLst>
          </p:cNvPr>
          <p:cNvSpPr txBox="1"/>
          <p:nvPr/>
        </p:nvSpPr>
        <p:spPr>
          <a:xfrm>
            <a:off x="14402359" y="8265944"/>
            <a:ext cx="7508072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400" spc="-2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BB722BE-4C81-4B3C-AD7E-336E794E8171}"/>
              </a:ext>
            </a:extLst>
          </p:cNvPr>
          <p:cNvSpPr txBox="1"/>
          <p:nvPr/>
        </p:nvSpPr>
        <p:spPr>
          <a:xfrm>
            <a:off x="14402359" y="10391290"/>
            <a:ext cx="7508072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400" spc="-2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901" y="2639890"/>
            <a:ext cx="6873335" cy="96332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666540" y="1787465"/>
            <a:ext cx="10412916" cy="911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/>
              <a:t>Jonathan T. Howe, Esq.</a:t>
            </a:r>
          </a:p>
          <a:p>
            <a:r>
              <a:rPr lang="en-US" sz="6000" dirty="0"/>
              <a:t>Howe &amp; Hutton, Ltd </a:t>
            </a:r>
          </a:p>
          <a:p>
            <a:endParaRPr lang="en-US" sz="4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President and  Partner of Howe &amp; Hutton, Ltd., a law firm with offices in Chicago, McLean VA and Washington, D.C.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Serves as general counsel for MPI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General counsel Association Committee of 100 sponsored by the U.S. Chamber of Commerce.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legal editor for </a:t>
            </a:r>
            <a:r>
              <a:rPr lang="en-US" sz="2400" i="1" dirty="0"/>
              <a:t>Meetings &amp; Conventions </a:t>
            </a:r>
            <a:r>
              <a:rPr lang="en-US" sz="2400" dirty="0"/>
              <a:t>and </a:t>
            </a:r>
            <a:r>
              <a:rPr lang="en-US" sz="2400" i="1" dirty="0"/>
              <a:t>The Meeting Professional. 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Author of hundreds of articles, papers and books, and has spoken to organizations all over the world on all manner of legal issues.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Holds a Bachelor of Arts degree majoring  in diplomatic history and international political science with honors from Northwestern University and his Juris Doctorate with highest distinction from Duke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020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Rectangle 8"/>
          <p:cNvSpPr/>
          <p:nvPr/>
        </p:nvSpPr>
        <p:spPr>
          <a:xfrm>
            <a:off x="846666" y="0"/>
            <a:ext cx="10973208" cy="13716001"/>
          </a:xfrm>
          <a:prstGeom prst="rect">
            <a:avLst/>
          </a:prstGeom>
          <a:solidFill>
            <a:srgbClr val="F3EF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3EFE8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1093" name="TextBox 10"/>
          <p:cNvSpPr txBox="1"/>
          <p:nvPr/>
        </p:nvSpPr>
        <p:spPr>
          <a:xfrm>
            <a:off x="4063197" y="4106295"/>
            <a:ext cx="5676042" cy="2092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500" spc="-130">
                <a:solidFill>
                  <a:srgbClr val="0E0D19"/>
                </a:solidFill>
                <a:latin typeface="+mn-lt"/>
                <a:ea typeface="+mn-ea"/>
                <a:cs typeface="+mn-cs"/>
                <a:sym typeface="DeVinne BT"/>
              </a:defRPr>
            </a:pPr>
            <a:r>
              <a:rPr lang="en-US" dirty="0"/>
              <a:t>Lorum Ipsum</a:t>
            </a:r>
          </a:p>
          <a:p>
            <a:pPr>
              <a:defRPr sz="6500" spc="-130">
                <a:solidFill>
                  <a:srgbClr val="0E0D19"/>
                </a:solidFill>
                <a:latin typeface="+mn-lt"/>
                <a:ea typeface="+mn-ea"/>
                <a:cs typeface="+mn-cs"/>
                <a:sym typeface="DeVinne BT"/>
              </a:defRPr>
            </a:pPr>
            <a:r>
              <a:rPr lang="en-US" dirty="0"/>
              <a:t>Lorum</a:t>
            </a:r>
            <a:endParaRPr dirty="0"/>
          </a:p>
        </p:txBody>
      </p:sp>
      <p:sp>
        <p:nvSpPr>
          <p:cNvPr id="1094" name="Rectangle 25"/>
          <p:cNvSpPr txBox="1"/>
          <p:nvPr/>
        </p:nvSpPr>
        <p:spPr>
          <a:xfrm>
            <a:off x="4063197" y="6641135"/>
            <a:ext cx="5676042" cy="208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ts val="3900"/>
              </a:lnSpc>
              <a:defRPr sz="3700" i="1" spc="-37">
                <a:solidFill>
                  <a:srgbClr val="BC9B62"/>
                </a:solidFill>
                <a:latin typeface="+mn-lt"/>
                <a:ea typeface="+mn-ea"/>
                <a:cs typeface="+mn-cs"/>
                <a:sym typeface="DeVinne BT"/>
              </a:defRPr>
            </a:lvl1pPr>
          </a:lstStyle>
          <a:p>
            <a:r>
              <a:rPr dirty="0"/>
              <a:t>Preferred Hotels &amp; Resorts retains strong relationships with the top luxury programs in the world.</a:t>
            </a:r>
          </a:p>
        </p:txBody>
      </p:sp>
      <p:sp>
        <p:nvSpPr>
          <p:cNvPr id="1103" name="Rectangle 8"/>
          <p:cNvSpPr/>
          <p:nvPr/>
        </p:nvSpPr>
        <p:spPr>
          <a:xfrm>
            <a:off x="0" y="0"/>
            <a:ext cx="2449391" cy="13716001"/>
          </a:xfrm>
          <a:prstGeom prst="rect">
            <a:avLst/>
          </a:prstGeom>
          <a:solidFill>
            <a:srgbClr val="0E0D1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0E0D19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1104" name="TextBox 15"/>
          <p:cNvSpPr txBox="1"/>
          <p:nvPr/>
        </p:nvSpPr>
        <p:spPr>
          <a:xfrm rot="16200000">
            <a:off x="-5040203" y="6619475"/>
            <a:ext cx="12656798" cy="477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500" cap="all" spc="1633">
                <a:solidFill>
                  <a:srgbClr val="E7E2DA"/>
                </a:solidFill>
                <a:latin typeface="Helvetica Neue LT Pro 75 Bold"/>
                <a:ea typeface="Helvetica Neue LT Pro 75 Bold"/>
                <a:cs typeface="Helvetica Neue LT Pro 75 Bold"/>
                <a:sym typeface="Helvetica Neue LT Pro 75 Bold"/>
              </a:defRPr>
            </a:lvl1pPr>
          </a:lstStyle>
          <a:p>
            <a:r>
              <a:rPr lang="en-US" dirty="0"/>
              <a:t>Guest Speaker</a:t>
            </a: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69FB1DE6-BBE9-446B-A306-630B503B3542}"/>
              </a:ext>
            </a:extLst>
          </p:cNvPr>
          <p:cNvSpPr txBox="1"/>
          <p:nvPr/>
        </p:nvSpPr>
        <p:spPr>
          <a:xfrm>
            <a:off x="14402359" y="3907255"/>
            <a:ext cx="7508072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400" spc="-2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endParaRPr lang="en-US" dirty="0"/>
          </a:p>
        </p:txBody>
      </p:sp>
      <p:sp>
        <p:nvSpPr>
          <p:cNvPr id="29" name="TextBox 27">
            <a:extLst>
              <a:ext uri="{FF2B5EF4-FFF2-40B4-BE49-F238E27FC236}">
                <a16:creationId xmlns:a16="http://schemas.microsoft.com/office/drawing/2014/main" id="{90492215-49C2-4025-A9F7-8292025E3992}"/>
              </a:ext>
            </a:extLst>
          </p:cNvPr>
          <p:cNvSpPr txBox="1"/>
          <p:nvPr/>
        </p:nvSpPr>
        <p:spPr>
          <a:xfrm>
            <a:off x="14402359" y="8265944"/>
            <a:ext cx="7508072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400" spc="-2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BB722BE-4C81-4B3C-AD7E-336E794E8171}"/>
              </a:ext>
            </a:extLst>
          </p:cNvPr>
          <p:cNvSpPr txBox="1"/>
          <p:nvPr/>
        </p:nvSpPr>
        <p:spPr>
          <a:xfrm>
            <a:off x="14402359" y="10391290"/>
            <a:ext cx="7508072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400" spc="-2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901" y="2639890"/>
            <a:ext cx="6873335" cy="96332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848588" y="3907255"/>
            <a:ext cx="8887968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/>
              <a:t>Jonathan T. Howe, Esq.</a:t>
            </a:r>
          </a:p>
          <a:p>
            <a:r>
              <a:rPr lang="en-US" sz="6000" dirty="0"/>
              <a:t>Howe &amp; Hutton, Ltd </a:t>
            </a:r>
          </a:p>
          <a:p>
            <a:endParaRPr lang="en-US" sz="4000" dirty="0"/>
          </a:p>
          <a:p>
            <a:r>
              <a:rPr lang="en-US" sz="4000" dirty="0"/>
              <a:t>125 S. Wacker Drive</a:t>
            </a:r>
          </a:p>
          <a:p>
            <a:r>
              <a:rPr lang="en-US" sz="4000" dirty="0"/>
              <a:t>Suite 2310</a:t>
            </a:r>
          </a:p>
          <a:p>
            <a:r>
              <a:rPr lang="en-US" sz="4000" dirty="0"/>
              <a:t>Chicago IL, 60606</a:t>
            </a:r>
          </a:p>
          <a:p>
            <a:r>
              <a:rPr lang="en-US" sz="4000" dirty="0">
                <a:hlinkClick r:id="rId3"/>
              </a:rPr>
              <a:t>jth@howehutton.com</a:t>
            </a:r>
            <a:endParaRPr lang="en-US" sz="4000" dirty="0"/>
          </a:p>
          <a:p>
            <a:endParaRPr lang="en-US" sz="4000" dirty="0"/>
          </a:p>
          <a:p>
            <a:r>
              <a:rPr lang="en-US" sz="4000" dirty="0"/>
              <a:t>(312) 263-3001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55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Rectangle 8"/>
          <p:cNvSpPr/>
          <p:nvPr/>
        </p:nvSpPr>
        <p:spPr>
          <a:xfrm>
            <a:off x="846666" y="0"/>
            <a:ext cx="10973208" cy="13716001"/>
          </a:xfrm>
          <a:prstGeom prst="rect">
            <a:avLst/>
          </a:prstGeom>
          <a:solidFill>
            <a:srgbClr val="F3EF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3EFE8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>
              <a:solidFill>
                <a:srgbClr val="F3EF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3" name="TextBox 10"/>
          <p:cNvSpPr txBox="1"/>
          <p:nvPr/>
        </p:nvSpPr>
        <p:spPr>
          <a:xfrm>
            <a:off x="4063197" y="4106295"/>
            <a:ext cx="5676042" cy="1092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 anchor="t">
            <a:spAutoFit/>
          </a:bodyPr>
          <a:lstStyle/>
          <a:p>
            <a:pPr>
              <a:defRPr sz="6500" spc="-130">
                <a:solidFill>
                  <a:srgbClr val="0E0D19"/>
                </a:solidFill>
                <a:latin typeface="+mn-lt"/>
                <a:ea typeface="+mn-ea"/>
                <a:cs typeface="+mn-cs"/>
                <a:sym typeface="DeVinne BT"/>
              </a:defRPr>
            </a:pPr>
            <a:endParaRPr lang="en-US" sz="6500" spc="-130" dirty="0">
              <a:solidFill>
                <a:srgbClr val="0E0D19"/>
              </a:solidFill>
              <a:latin typeface="DeVinne BT"/>
              <a:ea typeface="+mn-ea"/>
              <a:cs typeface="+mn-cs"/>
              <a:sym typeface="DeVinne BT"/>
            </a:endParaRPr>
          </a:p>
        </p:txBody>
      </p:sp>
      <p:sp>
        <p:nvSpPr>
          <p:cNvPr id="1094" name="Rectangle 25"/>
          <p:cNvSpPr txBox="1"/>
          <p:nvPr/>
        </p:nvSpPr>
        <p:spPr>
          <a:xfrm>
            <a:off x="4063197" y="6641135"/>
            <a:ext cx="5676042" cy="592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ts val="3900"/>
              </a:lnSpc>
              <a:defRPr sz="3700" i="1" spc="-37">
                <a:solidFill>
                  <a:srgbClr val="BC9B62"/>
                </a:solidFill>
                <a:latin typeface="+mn-lt"/>
                <a:ea typeface="+mn-ea"/>
                <a:cs typeface="+mn-cs"/>
                <a:sym typeface="DeVinne BT"/>
              </a:defRPr>
            </a:lvl1pPr>
          </a:lstStyle>
          <a:p>
            <a:endParaRPr dirty="0"/>
          </a:p>
        </p:txBody>
      </p:sp>
      <p:sp>
        <p:nvSpPr>
          <p:cNvPr id="1103" name="Rectangle 8"/>
          <p:cNvSpPr/>
          <p:nvPr/>
        </p:nvSpPr>
        <p:spPr>
          <a:xfrm>
            <a:off x="0" y="0"/>
            <a:ext cx="2449391" cy="13716001"/>
          </a:xfrm>
          <a:prstGeom prst="rect">
            <a:avLst/>
          </a:prstGeom>
          <a:solidFill>
            <a:srgbClr val="0E0D1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0E0D19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>
              <a:solidFill>
                <a:srgbClr val="0E0D1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4" name="TextBox 15"/>
          <p:cNvSpPr txBox="1"/>
          <p:nvPr/>
        </p:nvSpPr>
        <p:spPr>
          <a:xfrm rot="16200000">
            <a:off x="-5040203" y="6619475"/>
            <a:ext cx="12656798" cy="477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500" cap="all" spc="1633">
                <a:solidFill>
                  <a:srgbClr val="E7E2DA"/>
                </a:solidFill>
                <a:latin typeface="Helvetica Neue LT Pro 75 Bold"/>
                <a:ea typeface="Helvetica Neue LT Pro 75 Bold"/>
                <a:cs typeface="Helvetica Neue LT Pro 75 Bold"/>
                <a:sym typeface="Helvetica Neue LT Pro 75 Bold"/>
              </a:defRPr>
            </a:lvl1pPr>
          </a:lstStyle>
          <a:p>
            <a:r>
              <a:rPr lang="en-US" dirty="0"/>
              <a:t>LINKEDIN GROUP SALES COMMUNITY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061312B-E3B8-4210-8727-159AEF7891D3}"/>
              </a:ext>
            </a:extLst>
          </p:cNvPr>
          <p:cNvSpPr txBox="1"/>
          <p:nvPr/>
        </p:nvSpPr>
        <p:spPr>
          <a:xfrm>
            <a:off x="14402359" y="6032601"/>
            <a:ext cx="7508072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8" tIns="45718" rIns="45718" bIns="45718" anchor="t">
            <a:spAutoFit/>
          </a:bodyPr>
          <a:lstStyle>
            <a:lvl1pPr>
              <a:defRPr sz="2400" spc="-2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US" dirty="0"/>
              <a:t>L </a:t>
            </a:r>
          </a:p>
        </p:txBody>
      </p:sp>
      <p:sp>
        <p:nvSpPr>
          <p:cNvPr id="29" name="TextBox 27">
            <a:extLst>
              <a:ext uri="{FF2B5EF4-FFF2-40B4-BE49-F238E27FC236}">
                <a16:creationId xmlns:a16="http://schemas.microsoft.com/office/drawing/2014/main" id="{90492215-49C2-4025-A9F7-8292025E3992}"/>
              </a:ext>
            </a:extLst>
          </p:cNvPr>
          <p:cNvSpPr txBox="1"/>
          <p:nvPr/>
        </p:nvSpPr>
        <p:spPr>
          <a:xfrm>
            <a:off x="14402359" y="8265944"/>
            <a:ext cx="7508072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8" tIns="45718" rIns="45718" bIns="45718" anchor="t">
            <a:spAutoFit/>
          </a:bodyPr>
          <a:lstStyle>
            <a:lvl1pPr>
              <a:defRPr sz="2400" spc="-2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BB722BE-4C81-4B3C-AD7E-336E794E8171}"/>
              </a:ext>
            </a:extLst>
          </p:cNvPr>
          <p:cNvSpPr txBox="1"/>
          <p:nvPr/>
        </p:nvSpPr>
        <p:spPr>
          <a:xfrm>
            <a:off x="14402359" y="10391290"/>
            <a:ext cx="7508072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400" spc="-2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AECEA36-6959-40BB-BC22-AEB4BF7EC351}"/>
              </a:ext>
            </a:extLst>
          </p:cNvPr>
          <p:cNvGrpSpPr/>
          <p:nvPr/>
        </p:nvGrpSpPr>
        <p:grpSpPr>
          <a:xfrm>
            <a:off x="13502640" y="2384675"/>
            <a:ext cx="375233" cy="375235"/>
            <a:chOff x="15731632" y="4416423"/>
            <a:chExt cx="375233" cy="375235"/>
          </a:xfrm>
        </p:grpSpPr>
        <p:sp>
          <p:nvSpPr>
            <p:cNvPr id="37" name="Oval 26">
              <a:extLst>
                <a:ext uri="{FF2B5EF4-FFF2-40B4-BE49-F238E27FC236}">
                  <a16:creationId xmlns:a16="http://schemas.microsoft.com/office/drawing/2014/main" id="{41DFF6BD-DD83-42FF-BDDB-C1637C11A08C}"/>
                </a:ext>
              </a:extLst>
            </p:cNvPr>
            <p:cNvSpPr/>
            <p:nvPr/>
          </p:nvSpPr>
          <p:spPr>
            <a:xfrm>
              <a:off x="15731632" y="4416423"/>
              <a:ext cx="375233" cy="375235"/>
            </a:xfrm>
            <a:prstGeom prst="ellipse">
              <a:avLst/>
            </a:prstGeom>
            <a:solidFill>
              <a:srgbClr val="B89D6A"/>
            </a:solidFill>
            <a:ln w="12700">
              <a:miter lim="400000"/>
            </a:ln>
          </p:spPr>
          <p:txBody>
            <a:bodyPr lIns="45718" tIns="45718" rIns="45718" bIns="45718" anchor="ctr"/>
            <a:lstStyle/>
            <a:p>
              <a:pPr algn="ctr">
                <a:defRPr>
                  <a:solidFill>
                    <a:srgbClr val="B89D6A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solidFill>
                  <a:srgbClr val="B89D6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Rectangle 12">
              <a:extLst>
                <a:ext uri="{FF2B5EF4-FFF2-40B4-BE49-F238E27FC236}">
                  <a16:creationId xmlns:a16="http://schemas.microsoft.com/office/drawing/2014/main" id="{3885E2D1-1B37-4574-9026-C54D91C5E112}"/>
                </a:ext>
              </a:extLst>
            </p:cNvPr>
            <p:cNvSpPr txBox="1"/>
            <p:nvPr/>
          </p:nvSpPr>
          <p:spPr>
            <a:xfrm>
              <a:off x="15743572" y="4416423"/>
              <a:ext cx="351353" cy="3752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lIns="45718" tIns="45718" rIns="45718" bIns="45718">
              <a:spAutoFit/>
            </a:bodyPr>
            <a:lstStyle>
              <a:lvl1pPr algn="ctr">
                <a:defRPr sz="2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1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1BD035-E836-423C-B7DB-C77B3CBF78EA}"/>
              </a:ext>
            </a:extLst>
          </p:cNvPr>
          <p:cNvGrpSpPr/>
          <p:nvPr/>
        </p:nvGrpSpPr>
        <p:grpSpPr>
          <a:xfrm>
            <a:off x="13502640" y="4396076"/>
            <a:ext cx="375233" cy="392820"/>
            <a:chOff x="15731632" y="6503677"/>
            <a:chExt cx="375233" cy="392820"/>
          </a:xfrm>
        </p:grpSpPr>
        <p:sp>
          <p:nvSpPr>
            <p:cNvPr id="40" name="Oval 26">
              <a:extLst>
                <a:ext uri="{FF2B5EF4-FFF2-40B4-BE49-F238E27FC236}">
                  <a16:creationId xmlns:a16="http://schemas.microsoft.com/office/drawing/2014/main" id="{B95993DF-BF1E-4E2F-9D0C-89F48381F4E4}"/>
                </a:ext>
              </a:extLst>
            </p:cNvPr>
            <p:cNvSpPr/>
            <p:nvPr/>
          </p:nvSpPr>
          <p:spPr>
            <a:xfrm>
              <a:off x="15731632" y="6521262"/>
              <a:ext cx="375233" cy="375235"/>
            </a:xfrm>
            <a:prstGeom prst="ellipse">
              <a:avLst/>
            </a:prstGeom>
            <a:solidFill>
              <a:srgbClr val="B89D6A"/>
            </a:solidFill>
            <a:ln w="12700">
              <a:miter lim="400000"/>
            </a:ln>
          </p:spPr>
          <p:txBody>
            <a:bodyPr lIns="45718" tIns="45718" rIns="45718" bIns="45718" anchor="ctr"/>
            <a:lstStyle/>
            <a:p>
              <a:pPr algn="ctr">
                <a:defRPr>
                  <a:solidFill>
                    <a:srgbClr val="B89D6A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solidFill>
                  <a:srgbClr val="B89D6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Rectangle 12">
              <a:extLst>
                <a:ext uri="{FF2B5EF4-FFF2-40B4-BE49-F238E27FC236}">
                  <a16:creationId xmlns:a16="http://schemas.microsoft.com/office/drawing/2014/main" id="{3E517871-98F2-4B1D-9368-4B493AAC3007}"/>
                </a:ext>
              </a:extLst>
            </p:cNvPr>
            <p:cNvSpPr txBox="1"/>
            <p:nvPr/>
          </p:nvSpPr>
          <p:spPr>
            <a:xfrm>
              <a:off x="15743572" y="6503677"/>
              <a:ext cx="351353" cy="3752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lIns="45718" tIns="45718" rIns="45718" bIns="45718">
              <a:spAutoFit/>
            </a:bodyPr>
            <a:lstStyle>
              <a:lvl1pPr algn="ctr">
                <a:defRPr sz="2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2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C220FA1-683D-4B08-A4E1-8AA2962CCD1E}"/>
              </a:ext>
            </a:extLst>
          </p:cNvPr>
          <p:cNvGrpSpPr/>
          <p:nvPr/>
        </p:nvGrpSpPr>
        <p:grpSpPr>
          <a:xfrm>
            <a:off x="13502640" y="6600372"/>
            <a:ext cx="375233" cy="392820"/>
            <a:chOff x="15731632" y="8313123"/>
            <a:chExt cx="375233" cy="392820"/>
          </a:xfrm>
        </p:grpSpPr>
        <p:sp>
          <p:nvSpPr>
            <p:cNvPr id="43" name="Oval 26">
              <a:extLst>
                <a:ext uri="{FF2B5EF4-FFF2-40B4-BE49-F238E27FC236}">
                  <a16:creationId xmlns:a16="http://schemas.microsoft.com/office/drawing/2014/main" id="{59FBC1BD-4B42-4F00-AD06-B8DAE19905D4}"/>
                </a:ext>
              </a:extLst>
            </p:cNvPr>
            <p:cNvSpPr/>
            <p:nvPr/>
          </p:nvSpPr>
          <p:spPr>
            <a:xfrm>
              <a:off x="15731632" y="8330708"/>
              <a:ext cx="375233" cy="375235"/>
            </a:xfrm>
            <a:prstGeom prst="ellipse">
              <a:avLst/>
            </a:prstGeom>
            <a:solidFill>
              <a:srgbClr val="B89D6A"/>
            </a:solidFill>
            <a:ln w="12700">
              <a:miter lim="400000"/>
            </a:ln>
          </p:spPr>
          <p:txBody>
            <a:bodyPr lIns="45718" tIns="45718" rIns="45718" bIns="45718" anchor="ctr"/>
            <a:lstStyle/>
            <a:p>
              <a:pPr algn="ctr">
                <a:defRPr>
                  <a:solidFill>
                    <a:srgbClr val="B89D6A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solidFill>
                  <a:srgbClr val="B89D6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Rectangle 12">
              <a:extLst>
                <a:ext uri="{FF2B5EF4-FFF2-40B4-BE49-F238E27FC236}">
                  <a16:creationId xmlns:a16="http://schemas.microsoft.com/office/drawing/2014/main" id="{F872471D-D1BB-468A-8A0B-DA46D0EF427A}"/>
                </a:ext>
              </a:extLst>
            </p:cNvPr>
            <p:cNvSpPr txBox="1"/>
            <p:nvPr/>
          </p:nvSpPr>
          <p:spPr>
            <a:xfrm>
              <a:off x="15743572" y="8313123"/>
              <a:ext cx="351353" cy="3752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lIns="45718" tIns="45718" rIns="45718" bIns="45718">
              <a:spAutoFit/>
            </a:bodyPr>
            <a:lstStyle>
              <a:lvl1pPr algn="ctr">
                <a:defRPr sz="2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3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47682E-CF0C-4EFE-BA39-A86DA06DC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179" y="-6301"/>
            <a:ext cx="6305275" cy="85841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122FAE-F7F5-4A92-953E-C067F5E72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0830" y="-87469"/>
            <a:ext cx="15494327" cy="86493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6" name="Picture 30">
            <a:extLst>
              <a:ext uri="{FF2B5EF4-FFF2-40B4-BE49-F238E27FC236}">
                <a16:creationId xmlns:a16="http://schemas.microsoft.com/office/drawing/2014/main" id="{F2FFB8C3-9286-45C0-92DA-BDF8A26223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4" t="980" r="-2077" b="17148"/>
          <a:stretch/>
        </p:blipFill>
        <p:spPr bwMode="auto">
          <a:xfrm>
            <a:off x="2412122" y="8640003"/>
            <a:ext cx="6543080" cy="5000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1">
            <a:extLst>
              <a:ext uri="{FF2B5EF4-FFF2-40B4-BE49-F238E27FC236}">
                <a16:creationId xmlns:a16="http://schemas.microsoft.com/office/drawing/2014/main" id="{82E58D72-534C-4AA1-BF90-97DFE5896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042" y="8423506"/>
            <a:ext cx="4928148" cy="509309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0FEA7F-D914-4592-8B4E-D81B98E9ABC9}"/>
              </a:ext>
            </a:extLst>
          </p:cNvPr>
          <p:cNvSpPr txBox="1"/>
          <p:nvPr/>
        </p:nvSpPr>
        <p:spPr>
          <a:xfrm>
            <a:off x="13383915" y="6804595"/>
            <a:ext cx="6082128" cy="13234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en-US" sz="4000" b="1" u="sng" dirty="0">
                <a:hlinkClick r:id="rId7"/>
              </a:rPr>
              <a:t>https://lnkd.in/ewhYesS</a:t>
            </a:r>
            <a:endParaRPr lang="en-US" sz="4000" dirty="0"/>
          </a:p>
          <a:p>
            <a:endParaRPr lang="en-US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BD1F2B-3F7E-4417-A220-D62D092BDE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935" t="9772" r="49327" b="22627"/>
          <a:stretch/>
        </p:blipFill>
        <p:spPr>
          <a:xfrm>
            <a:off x="14279588" y="8301682"/>
            <a:ext cx="4715629" cy="507941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A7B2CC-A93E-497B-831B-E9B7A6F472F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500" t="9773" r="48474" b="29111"/>
          <a:stretch/>
        </p:blipFill>
        <p:spPr>
          <a:xfrm>
            <a:off x="19123121" y="8421018"/>
            <a:ext cx="4863579" cy="507941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504278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Rectangle 9"/>
          <p:cNvSpPr/>
          <p:nvPr/>
        </p:nvSpPr>
        <p:spPr>
          <a:xfrm>
            <a:off x="0" y="0"/>
            <a:ext cx="24384000" cy="13716002"/>
          </a:xfrm>
          <a:prstGeom prst="rect">
            <a:avLst/>
          </a:prstGeom>
          <a:solidFill>
            <a:srgbClr val="F4EFE7"/>
          </a:solidFill>
          <a:ln w="12700">
            <a:miter lim="400000"/>
          </a:ln>
          <a:effectLst>
            <a:outerShdw blurRad="787400" dist="38100" dir="10800000" rotWithShape="0">
              <a:srgbClr val="000000">
                <a:alpha val="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529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1730" y="9987246"/>
            <a:ext cx="2870201" cy="283210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211900-7BC1-AC4E-BB1A-DB8D34FAF696}"/>
              </a:ext>
            </a:extLst>
          </p:cNvPr>
          <p:cNvSpPr txBox="1"/>
          <p:nvPr/>
        </p:nvSpPr>
        <p:spPr>
          <a:xfrm>
            <a:off x="6929945" y="5326888"/>
            <a:ext cx="10366452" cy="23270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>
              <a:lnSpc>
                <a:spcPct val="70000"/>
              </a:lnSpc>
              <a:defRPr sz="8800" cap="all" spc="-352" baseline="1136">
                <a:solidFill>
                  <a:srgbClr val="0E0D19"/>
                </a:solidFill>
                <a:latin typeface="+mn-lt"/>
                <a:ea typeface="+mn-ea"/>
                <a:cs typeface="+mn-cs"/>
                <a:sym typeface="DeVinne BT"/>
              </a:defRPr>
            </a:pPr>
            <a:r>
              <a:rPr lang="en-US" sz="30000">
                <a:solidFill>
                  <a:srgbClr val="0E0C1A"/>
                </a:solidFill>
              </a:rPr>
              <a:t>THANK</a:t>
            </a:r>
            <a:endParaRPr sz="30000">
              <a:solidFill>
                <a:srgbClr val="0E0C1A"/>
              </a:solidFill>
            </a:endParaRP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A823EF19-CDAE-1F44-A9B3-9112F495E079}"/>
              </a:ext>
            </a:extLst>
          </p:cNvPr>
          <p:cNvSpPr txBox="1"/>
          <p:nvPr/>
        </p:nvSpPr>
        <p:spPr>
          <a:xfrm>
            <a:off x="14000843" y="7257726"/>
            <a:ext cx="2297003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500" spc="1633">
                <a:solidFill>
                  <a:srgbClr val="E7E2DA"/>
                </a:solidFill>
                <a:latin typeface="Helvetica Neue LT Pro 75 Bold"/>
                <a:ea typeface="Helvetica Neue LT Pro 75 Bold"/>
                <a:cs typeface="Helvetica Neue LT Pro 75 Bold"/>
                <a:sym typeface="Helvetica Neue LT Pro 75 Bold"/>
              </a:defRPr>
            </a:lvl1pPr>
          </a:lstStyle>
          <a:p>
            <a:r>
              <a:rPr lang="en-US" sz="6000" spc="300">
                <a:solidFill>
                  <a:srgbClr val="0E0C1A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YOU</a:t>
            </a:r>
            <a:endParaRPr sz="6000" spc="300">
              <a:solidFill>
                <a:srgbClr val="0E0C1A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image27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60"/>
          <a:stretch/>
        </p:blipFill>
        <p:spPr>
          <a:xfrm>
            <a:off x="8896351" y="0"/>
            <a:ext cx="16611599" cy="13716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702" name="Rectangle 9"/>
          <p:cNvSpPr/>
          <p:nvPr/>
        </p:nvSpPr>
        <p:spPr>
          <a:xfrm>
            <a:off x="2449391" y="0"/>
            <a:ext cx="9484461" cy="13716001"/>
          </a:xfrm>
          <a:prstGeom prst="rect">
            <a:avLst/>
          </a:prstGeom>
          <a:solidFill>
            <a:srgbClr val="0E0D1A"/>
          </a:solidFill>
          <a:ln w="12700">
            <a:miter lim="400000"/>
          </a:ln>
          <a:effectLst>
            <a:outerShdw blurRad="787400" dist="38100" dir="10800000" rotWithShape="0">
              <a:srgbClr val="000000">
                <a:alpha val="1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705" name="TextBox 11"/>
          <p:cNvSpPr txBox="1"/>
          <p:nvPr/>
        </p:nvSpPr>
        <p:spPr>
          <a:xfrm>
            <a:off x="3119037" y="3069800"/>
            <a:ext cx="9331113" cy="6814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anchor="t">
            <a:spAutoFit/>
          </a:bodyPr>
          <a:lstStyle/>
          <a:p>
            <a:pPr marL="571500" indent="-571500">
              <a:lnSpc>
                <a:spcPct val="120000"/>
              </a:lnSpc>
              <a:buFont typeface="Wingdings"/>
              <a:buChar char="Ø"/>
              <a:defRPr sz="6000" b="1">
                <a:solidFill>
                  <a:srgbClr val="B89D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sz="3600" spc="59" dirty="0">
              <a:solidFill>
                <a:schemeClr val="bg1"/>
              </a:solidFill>
              <a:latin typeface="HelveticaNeueLT Std Lt" panose="020B0403020202020204" pitchFamily="34" charset="0"/>
            </a:endParaRPr>
          </a:p>
          <a:p>
            <a:pPr marL="571500" indent="-571500">
              <a:lnSpc>
                <a:spcPct val="120000"/>
              </a:lnSpc>
              <a:buFont typeface="Wingdings"/>
              <a:buChar char="Ø"/>
              <a:defRPr sz="6000" b="1">
                <a:solidFill>
                  <a:srgbClr val="B89D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4400" spc="59" dirty="0">
                <a:solidFill>
                  <a:schemeClr val="bg1"/>
                </a:solidFill>
                <a:latin typeface="HelveticaNeueLT Std Lt" panose="020B0403020202020204" pitchFamily="34" charset="0"/>
              </a:rPr>
              <a:t>Decisions and length of contracting increase</a:t>
            </a:r>
          </a:p>
          <a:p>
            <a:pPr lvl="3">
              <a:lnSpc>
                <a:spcPct val="120000"/>
              </a:lnSpc>
              <a:defRPr sz="6000" b="1">
                <a:solidFill>
                  <a:srgbClr val="B89D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sz="4400" spc="59" dirty="0">
              <a:solidFill>
                <a:schemeClr val="bg1"/>
              </a:solidFill>
              <a:latin typeface="HelveticaNeueLT Std Lt" panose="020B0403020202020204" pitchFamily="34" charset="0"/>
            </a:endParaRPr>
          </a:p>
          <a:p>
            <a:pPr marL="571500" indent="-571500">
              <a:lnSpc>
                <a:spcPct val="120000"/>
              </a:lnSpc>
              <a:buFont typeface="Wingdings"/>
              <a:buChar char="Ø"/>
              <a:defRPr sz="6000" b="1">
                <a:solidFill>
                  <a:srgbClr val="B89D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4400" spc="59" dirty="0">
                <a:solidFill>
                  <a:schemeClr val="bg1"/>
                </a:solidFill>
                <a:latin typeface="HelveticaNeueLT Std Lt" panose="020B0403020202020204" pitchFamily="34" charset="0"/>
              </a:rPr>
              <a:t>Increase booked revenue Midwest / Southwest</a:t>
            </a:r>
          </a:p>
          <a:p>
            <a:pPr>
              <a:lnSpc>
                <a:spcPct val="120000"/>
              </a:lnSpc>
              <a:defRPr sz="6000" b="1">
                <a:solidFill>
                  <a:srgbClr val="B89D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sz="4400" spc="59" dirty="0">
              <a:solidFill>
                <a:schemeClr val="bg1"/>
              </a:solidFill>
              <a:latin typeface="HelveticaNeueLT Std Lt" panose="020B0403020202020204" pitchFamily="34" charset="0"/>
            </a:endParaRPr>
          </a:p>
          <a:p>
            <a:pPr marL="571500" indent="-571500">
              <a:lnSpc>
                <a:spcPct val="120000"/>
              </a:lnSpc>
              <a:buFont typeface="Wingdings"/>
              <a:buChar char="Ø"/>
              <a:defRPr sz="6000" b="1">
                <a:solidFill>
                  <a:srgbClr val="B89D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4400" spc="59" dirty="0">
                <a:solidFill>
                  <a:schemeClr val="bg1"/>
                </a:solidFill>
                <a:latin typeface="HelveticaNeueLT Std Lt" panose="020B0403020202020204" pitchFamily="34" charset="0"/>
              </a:rPr>
              <a:t>Increase in Definite Bookings</a:t>
            </a:r>
            <a:endParaRPr lang="en-US" sz="3200" spc="59" dirty="0">
              <a:solidFill>
                <a:schemeClr val="bg1"/>
              </a:solidFill>
              <a:latin typeface="HelveticaNeueLT Std Lt" panose="020B0403020202020204" pitchFamily="34" charset="0"/>
            </a:endParaRPr>
          </a:p>
          <a:p>
            <a:pPr>
              <a:defRPr sz="2400" b="1">
                <a:solidFill>
                  <a:srgbClr val="E7E2D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sz="2000" dirty="0">
              <a:latin typeface="HelveticaNeueLT Std Lt" panose="020B0403020202020204" pitchFamily="34" charset="0"/>
            </a:endParaRPr>
          </a:p>
        </p:txBody>
      </p:sp>
      <p:sp>
        <p:nvSpPr>
          <p:cNvPr id="708" name="Rectangle 8"/>
          <p:cNvSpPr/>
          <p:nvPr/>
        </p:nvSpPr>
        <p:spPr>
          <a:xfrm>
            <a:off x="0" y="0"/>
            <a:ext cx="2449391" cy="13716001"/>
          </a:xfrm>
          <a:prstGeom prst="rect">
            <a:avLst/>
          </a:prstGeom>
          <a:solidFill>
            <a:srgbClr val="F3EF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3EFE8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709" name="TextBox 15"/>
          <p:cNvSpPr txBox="1"/>
          <p:nvPr/>
        </p:nvSpPr>
        <p:spPr>
          <a:xfrm rot="16200000">
            <a:off x="-4500255" y="6619476"/>
            <a:ext cx="11576901" cy="477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t">
            <a:spAutoFit/>
          </a:bodyPr>
          <a:lstStyle>
            <a:lvl1pPr algn="ctr">
              <a:defRPr sz="2500" spc="1633">
                <a:solidFill>
                  <a:srgbClr val="0E0D19"/>
                </a:solidFill>
                <a:latin typeface="Helvetica Neue LT Pro 75 Bold"/>
                <a:ea typeface="Helvetica Neue LT Pro 75 Bold"/>
                <a:cs typeface="Helvetica Neue LT Pro 75 Bold"/>
                <a:sym typeface="Helvetica Neue LT Pro 75 Bold"/>
              </a:defRPr>
            </a:lvl1pPr>
          </a:lstStyle>
          <a:p>
            <a:r>
              <a:rPr lang="en-US" dirty="0"/>
              <a:t>JULY TRENDS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8A5BB19-1D7E-4A69-A5BD-E81BA883C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289" y="2190"/>
            <a:ext cx="18800064" cy="13716000"/>
          </a:xfrm>
          <a:prstGeom prst="rect">
            <a:avLst/>
          </a:prstGeom>
        </p:spPr>
      </p:pic>
      <p:sp>
        <p:nvSpPr>
          <p:cNvPr id="702" name="Rectangle 9"/>
          <p:cNvSpPr/>
          <p:nvPr/>
        </p:nvSpPr>
        <p:spPr>
          <a:xfrm>
            <a:off x="2449391" y="-1"/>
            <a:ext cx="11114209" cy="13716001"/>
          </a:xfrm>
          <a:prstGeom prst="rect">
            <a:avLst/>
          </a:prstGeom>
          <a:solidFill>
            <a:srgbClr val="0E0D1A"/>
          </a:solidFill>
          <a:ln w="12700">
            <a:miter lim="400000"/>
          </a:ln>
          <a:effectLst>
            <a:outerShdw blurRad="787400" dist="38100" dir="10800000" rotWithShape="0">
              <a:srgbClr val="000000">
                <a:alpha val="1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54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TextBox 11"/>
          <p:cNvSpPr txBox="1"/>
          <p:nvPr/>
        </p:nvSpPr>
        <p:spPr>
          <a:xfrm>
            <a:off x="3335098" y="700838"/>
            <a:ext cx="7570707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2400" b="1">
                <a:solidFill>
                  <a:srgbClr val="E7E2D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sz="2400" b="1" dirty="0">
              <a:solidFill>
                <a:srgbClr val="E7E2D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indent="-342900">
              <a:buFontTx/>
              <a:buChar char="-"/>
              <a:defRPr sz="2400" b="1">
                <a:solidFill>
                  <a:srgbClr val="E7E2D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2400" b="1" dirty="0">
              <a:solidFill>
                <a:srgbClr val="E7E2D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6" name="TextBox 11"/>
          <p:cNvSpPr txBox="1"/>
          <p:nvPr/>
        </p:nvSpPr>
        <p:spPr>
          <a:xfrm>
            <a:off x="3609599" y="5632732"/>
            <a:ext cx="7386647" cy="1098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lnSpc>
                <a:spcPct val="120000"/>
              </a:lnSpc>
              <a:defRPr sz="6000" b="1">
                <a:solidFill>
                  <a:srgbClr val="B89D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sz="6000" b="1" dirty="0">
              <a:solidFill>
                <a:srgbClr val="B89D6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7" name="TextBox 11"/>
          <p:cNvSpPr txBox="1"/>
          <p:nvPr/>
        </p:nvSpPr>
        <p:spPr>
          <a:xfrm>
            <a:off x="5139988" y="8637105"/>
            <a:ext cx="4606677" cy="1098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lnSpc>
                <a:spcPct val="120000"/>
              </a:lnSpc>
              <a:defRPr sz="6000" b="1">
                <a:solidFill>
                  <a:srgbClr val="B89D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sz="6000" b="1" dirty="0">
              <a:solidFill>
                <a:srgbClr val="B89D6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8" name="Rectangle 8"/>
          <p:cNvSpPr/>
          <p:nvPr/>
        </p:nvSpPr>
        <p:spPr>
          <a:xfrm>
            <a:off x="0" y="0"/>
            <a:ext cx="2449391" cy="13716001"/>
          </a:xfrm>
          <a:prstGeom prst="rect">
            <a:avLst/>
          </a:prstGeom>
          <a:solidFill>
            <a:srgbClr val="F3EF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3EFE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rgbClr val="F3EFE8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dirty="0">
              <a:solidFill>
                <a:srgbClr val="F3EF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TextBox 15"/>
          <p:cNvSpPr txBox="1"/>
          <p:nvPr/>
        </p:nvSpPr>
        <p:spPr>
          <a:xfrm rot="16200000">
            <a:off x="-4500255" y="6619476"/>
            <a:ext cx="11576901" cy="477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500" spc="1633">
                <a:solidFill>
                  <a:srgbClr val="0E0D19"/>
                </a:solidFill>
                <a:latin typeface="Helvetica Neue LT Pro 75 Bold"/>
                <a:ea typeface="Helvetica Neue LT Pro 75 Bold"/>
                <a:cs typeface="Helvetica Neue LT Pro 75 Bold"/>
                <a:sym typeface="Helvetica Neue LT Pro 75 Bold"/>
              </a:defRPr>
            </a:lvl1pPr>
          </a:lstStyle>
          <a:p>
            <a:r>
              <a:rPr lang="en-US" dirty="0"/>
              <a:t>GROWTH	</a:t>
            </a:r>
            <a:endParaRPr dirty="0"/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16485ED1-E9AD-4C94-B74D-A7D470B445B6}"/>
              </a:ext>
            </a:extLst>
          </p:cNvPr>
          <p:cNvSpPr txBox="1"/>
          <p:nvPr/>
        </p:nvSpPr>
        <p:spPr>
          <a:xfrm>
            <a:off x="3361567" y="2682300"/>
            <a:ext cx="7708201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342900" indent="-342900">
              <a:buFontTx/>
              <a:buChar char="-"/>
              <a:defRPr sz="2400" b="1">
                <a:solidFill>
                  <a:srgbClr val="E7E2D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2400" b="1" dirty="0">
              <a:solidFill>
                <a:srgbClr val="E7E2D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5E09A660-1C0B-40F0-9075-DE43532D352F}"/>
              </a:ext>
            </a:extLst>
          </p:cNvPr>
          <p:cNvSpPr txBox="1"/>
          <p:nvPr/>
        </p:nvSpPr>
        <p:spPr>
          <a:xfrm>
            <a:off x="3216885" y="1069551"/>
            <a:ext cx="7779361" cy="6912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ctr">
              <a:lnSpc>
                <a:spcPct val="120000"/>
              </a:lnSpc>
              <a:defRPr sz="6000" b="1">
                <a:solidFill>
                  <a:srgbClr val="B89D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6000" b="1" spc="59" dirty="0">
              <a:solidFill>
                <a:srgbClr val="B89D6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DAF28CDC-87F9-4508-BE06-A7EAAC6F7FC7}"/>
              </a:ext>
            </a:extLst>
          </p:cNvPr>
          <p:cNvSpPr txBox="1"/>
          <p:nvPr/>
        </p:nvSpPr>
        <p:spPr>
          <a:xfrm>
            <a:off x="3340217" y="9934263"/>
            <a:ext cx="7708201" cy="1098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lnSpc>
                <a:spcPct val="120000"/>
              </a:lnSpc>
              <a:defRPr sz="6000" b="1">
                <a:solidFill>
                  <a:srgbClr val="B89D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6000" b="1" dirty="0">
              <a:solidFill>
                <a:srgbClr val="B89D6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E91B79-6C12-4672-A817-B821A4EE8DD1}"/>
              </a:ext>
            </a:extLst>
          </p:cNvPr>
          <p:cNvCxnSpPr/>
          <p:nvPr/>
        </p:nvCxnSpPr>
        <p:spPr>
          <a:xfrm>
            <a:off x="7033846" y="2344615"/>
            <a:ext cx="0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5F6FC4F-0CA7-4C7C-B6AF-01C054F566D5}"/>
              </a:ext>
            </a:extLst>
          </p:cNvPr>
          <p:cNvSpPr txBox="1"/>
          <p:nvPr/>
        </p:nvSpPr>
        <p:spPr>
          <a:xfrm>
            <a:off x="2826103" y="4103583"/>
            <a:ext cx="10350289" cy="4247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5400" dirty="0">
                <a:solidFill>
                  <a:srgbClr val="FFFFFF"/>
                </a:solidFill>
                <a:latin typeface="HelveticaNeueLT Std Lt" panose="020B0403020202020204" pitchFamily="34" charset="0"/>
                <a:ea typeface="Arial"/>
                <a:cs typeface="Arial"/>
                <a:sym typeface="Arial"/>
              </a:rPr>
              <a:t>July 2020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5400" dirty="0">
                <a:solidFill>
                  <a:srgbClr val="FFFFFF"/>
                </a:solidFill>
                <a:latin typeface="HelveticaNeueLT Std Lt" panose="020B0403020202020204" pitchFamily="34" charset="0"/>
                <a:ea typeface="Arial"/>
                <a:cs typeface="Arial"/>
                <a:sym typeface="Arial"/>
              </a:rPr>
              <a:t>New Definite Business Booked  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5400" dirty="0">
              <a:solidFill>
                <a:srgbClr val="FFFFFF"/>
              </a:solidFill>
              <a:latin typeface="HelveticaNeueLT Std Lt" panose="020B0403020202020204" pitchFamily="34" charset="0"/>
              <a:ea typeface="Arial"/>
              <a:cs typeface="Arial"/>
              <a:sym typeface="Arial"/>
            </a:endParaRP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5400" dirty="0">
                <a:solidFill>
                  <a:srgbClr val="FFFFFF"/>
                </a:solidFill>
                <a:latin typeface="HelveticaNeueLT Std Lt" panose="020B0403020202020204" pitchFamily="34" charset="0"/>
                <a:ea typeface="Arial"/>
                <a:cs typeface="Arial"/>
                <a:sym typeface="Arial"/>
              </a:rPr>
              <a:t>320% 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5400" dirty="0">
                <a:solidFill>
                  <a:srgbClr val="FFFFFF"/>
                </a:solidFill>
                <a:latin typeface="HelveticaNeueLT Std Lt" panose="020B0403020202020204" pitchFamily="34" charset="0"/>
                <a:ea typeface="Arial"/>
                <a:cs typeface="Arial"/>
                <a:sym typeface="Arial"/>
              </a:rPr>
              <a:t>Increase over June 2020</a:t>
            </a:r>
          </a:p>
        </p:txBody>
      </p:sp>
    </p:spTree>
    <p:extLst>
      <p:ext uri="{BB962C8B-B14F-4D97-AF65-F5344CB8AC3E}">
        <p14:creationId xmlns:p14="http://schemas.microsoft.com/office/powerpoint/2010/main" val="332851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Rectangle 9"/>
          <p:cNvSpPr/>
          <p:nvPr/>
        </p:nvSpPr>
        <p:spPr>
          <a:xfrm>
            <a:off x="0" y="0"/>
            <a:ext cx="24384000" cy="13716002"/>
          </a:xfrm>
          <a:prstGeom prst="rect">
            <a:avLst/>
          </a:prstGeom>
          <a:solidFill>
            <a:srgbClr val="F4EFE7"/>
          </a:solidFill>
          <a:ln w="12700">
            <a:miter lim="400000"/>
          </a:ln>
          <a:effectLst>
            <a:outerShdw blurRad="787400" dist="38100" dir="10800000" rotWithShape="0">
              <a:srgbClr val="000000">
                <a:alpha val="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61CE6B-F52E-4C09-89F0-9D446C2620B5}"/>
              </a:ext>
            </a:extLst>
          </p:cNvPr>
          <p:cNvSpPr txBox="1"/>
          <p:nvPr/>
        </p:nvSpPr>
        <p:spPr>
          <a:xfrm>
            <a:off x="803845" y="1078992"/>
            <a:ext cx="22147595" cy="10156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>
              <a:lnSpc>
                <a:spcPct val="150000"/>
              </a:lnSpc>
            </a:pPr>
            <a:endParaRPr lang="en-US" sz="4000" dirty="0">
              <a:latin typeface="DeVinne BT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936043645"/>
              </p:ext>
            </p:extLst>
          </p:nvPr>
        </p:nvGraphicFramePr>
        <p:xfrm>
          <a:off x="1330037" y="514350"/>
          <a:ext cx="21114328" cy="12486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1" descr="Picture 1">
            <a:extLst>
              <a:ext uri="{FF2B5EF4-FFF2-40B4-BE49-F238E27FC236}">
                <a16:creationId xmlns:a16="http://schemas.microsoft.com/office/drawing/2014/main" id="{D70608AE-4517-4159-8F26-4771ED4B2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43981" y="678600"/>
            <a:ext cx="2870201" cy="28321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60754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ndara Resort and Villas__HKTAR_76186138_IMGPool_Villa_1200x800_CMYK.jpg">
            <a:extLst>
              <a:ext uri="{FF2B5EF4-FFF2-40B4-BE49-F238E27FC236}">
                <a16:creationId xmlns:a16="http://schemas.microsoft.com/office/drawing/2014/main" id="{86B8C2A3-3ED3-48B0-8F62-88434FF9EC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4" r="3469" b="5627"/>
          <a:stretch/>
        </p:blipFill>
        <p:spPr>
          <a:xfrm flipH="1">
            <a:off x="2542336" y="0"/>
            <a:ext cx="21846434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9D7D8BF-1DB2-9B4D-ADDA-705B3198CD7B}"/>
              </a:ext>
            </a:extLst>
          </p:cNvPr>
          <p:cNvGrpSpPr/>
          <p:nvPr/>
        </p:nvGrpSpPr>
        <p:grpSpPr>
          <a:xfrm>
            <a:off x="16318523" y="1923057"/>
            <a:ext cx="8065477" cy="9869886"/>
            <a:chOff x="16318523" y="1923057"/>
            <a:chExt cx="8065477" cy="9869886"/>
          </a:xfrm>
        </p:grpSpPr>
        <p:sp>
          <p:nvSpPr>
            <p:cNvPr id="1463" name="Rectangle 9"/>
            <p:cNvSpPr/>
            <p:nvPr/>
          </p:nvSpPr>
          <p:spPr>
            <a:xfrm>
              <a:off x="16318523" y="1923057"/>
              <a:ext cx="8065477" cy="9869886"/>
            </a:xfrm>
            <a:prstGeom prst="rect">
              <a:avLst/>
            </a:prstGeom>
            <a:solidFill>
              <a:srgbClr val="F4EFE7"/>
            </a:solidFill>
            <a:ln w="12700">
              <a:miter lim="400000"/>
            </a:ln>
            <a:effectLst>
              <a:outerShdw blurRad="787400" dist="38100" dir="10800000" rotWithShape="0">
                <a:srgbClr val="000000">
                  <a:alpha val="15000"/>
                </a:srgbClr>
              </a:outerShdw>
            </a:effectLst>
          </p:spPr>
          <p:txBody>
            <a:bodyPr lIns="45718" tIns="45718" rIns="45718" bIns="45718" anchor="ctr"/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64" name="TextBox 60"/>
            <p:cNvSpPr txBox="1"/>
            <p:nvPr/>
          </p:nvSpPr>
          <p:spPr>
            <a:xfrm>
              <a:off x="17097520" y="2460452"/>
              <a:ext cx="6507483" cy="17543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 anchor="t">
              <a:spAutoFit/>
            </a:bodyPr>
            <a:lstStyle>
              <a:lvl1pPr algn="ctr">
                <a:defRPr sz="6500" spc="-130">
                  <a:solidFill>
                    <a:srgbClr val="0E0D19"/>
                  </a:solidFill>
                  <a:latin typeface="+mn-lt"/>
                  <a:ea typeface="+mn-ea"/>
                  <a:cs typeface="+mn-cs"/>
                  <a:sym typeface="DeVinne BT"/>
                </a:defRPr>
              </a:lvl1pPr>
            </a:lstStyle>
            <a:p>
              <a:r>
                <a:rPr lang="en-US" sz="5400"/>
                <a:t>Mid-Atlantic / Association US</a:t>
              </a:r>
              <a:endParaRPr sz="5400"/>
            </a:p>
          </p:txBody>
        </p:sp>
      </p:grpSp>
      <p:sp>
        <p:nvSpPr>
          <p:cNvPr id="11" name="Group 1">
            <a:extLst>
              <a:ext uri="{FF2B5EF4-FFF2-40B4-BE49-F238E27FC236}">
                <a16:creationId xmlns:a16="http://schemas.microsoft.com/office/drawing/2014/main" id="{B5ABD015-703F-4B5D-9473-7C35AF1C9589}"/>
              </a:ext>
            </a:extLst>
          </p:cNvPr>
          <p:cNvSpPr txBox="1"/>
          <p:nvPr/>
        </p:nvSpPr>
        <p:spPr>
          <a:xfrm>
            <a:off x="16780995" y="4466595"/>
            <a:ext cx="7151667" cy="6699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t"/>
          <a:lstStyle/>
          <a:p>
            <a:pPr>
              <a:lnSpc>
                <a:spcPct val="150000"/>
              </a:lnSpc>
              <a:defRPr sz="2400" b="1">
                <a:solidFill>
                  <a:srgbClr val="B89D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cap="all" err="1"/>
              <a:t>MArket</a:t>
            </a:r>
            <a:r>
              <a:rPr lang="en-US" cap="all"/>
              <a:t> includes:  </a:t>
            </a:r>
            <a:r>
              <a:rPr lang="en-US" cap="all">
                <a:solidFill>
                  <a:schemeClr val="tx1"/>
                </a:solidFill>
              </a:rPr>
              <a:t>DC, DE, GA, IN, KY, MD, NC, OH, PA, SC, VA, WV</a:t>
            </a:r>
            <a:endParaRPr lang="en-US" sz="2400" b="1" cap="all">
              <a:solidFill>
                <a:schemeClr val="tx1"/>
              </a:solidFill>
              <a:latin typeface="Helvetica Neue"/>
              <a:ea typeface="+mn-ea"/>
              <a:cs typeface="+mn-cs"/>
            </a:endParaRPr>
          </a:p>
          <a:p>
            <a:pPr>
              <a:lnSpc>
                <a:spcPct val="150000"/>
              </a:lnSpc>
              <a:defRPr sz="2400" spc="-24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b="1" cap="all">
              <a:solidFill>
                <a:srgbClr val="B89D6A"/>
              </a:solidFill>
              <a:ea typeface="+mj-lt"/>
              <a:cs typeface="+mj-lt"/>
            </a:endParaRPr>
          </a:p>
          <a:p>
            <a:pPr>
              <a:lnSpc>
                <a:spcPct val="150000"/>
              </a:lnSpc>
              <a:defRPr sz="2400" spc="-24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b="1" strike="sngStrike" cap="all">
                <a:solidFill>
                  <a:srgbClr val="B89D6A"/>
                </a:solidFill>
                <a:ea typeface="+mj-lt"/>
                <a:cs typeface="+mj-lt"/>
              </a:rPr>
              <a:t>THE NEW NORMAL</a:t>
            </a:r>
            <a:r>
              <a:rPr lang="en-US" b="1" cap="all">
                <a:solidFill>
                  <a:srgbClr val="B89D6A"/>
                </a:solidFill>
                <a:ea typeface="+mj-lt"/>
                <a:cs typeface="+mj-lt"/>
              </a:rPr>
              <a:t> A BRIDGE TO THE FUTURE</a:t>
            </a:r>
          </a:p>
          <a:p>
            <a:pPr>
              <a:lnSpc>
                <a:spcPct val="150000"/>
              </a:lnSpc>
              <a:defRPr sz="2400" spc="-24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b="1" cap="all">
              <a:solidFill>
                <a:srgbClr val="B89D6A"/>
              </a:solidFill>
              <a:ea typeface="+mj-lt"/>
              <a:cs typeface="+mj-lt"/>
            </a:endParaRPr>
          </a:p>
          <a:p>
            <a:pPr>
              <a:lnSpc>
                <a:spcPct val="150000"/>
              </a:lnSpc>
              <a:defRPr sz="2400" spc="-24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b="1" cap="all">
                <a:solidFill>
                  <a:srgbClr val="B89D6A"/>
                </a:solidFill>
                <a:ea typeface="+mj-lt"/>
                <a:cs typeface="+mj-lt"/>
              </a:rPr>
              <a:t>CURRENT TRENDS:</a:t>
            </a:r>
            <a:endParaRPr lang="en-US">
              <a:solidFill>
                <a:srgbClr val="B89D6A"/>
              </a:solidFill>
              <a:ea typeface="+mj-lt"/>
              <a:cs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400" spc="-24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/>
              <a:t>Smaller, regional events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400" spc="-24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/>
              <a:t>Focus on drive market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400" spc="-24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/>
              <a:t>Flexibility during contracting and execution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400" spc="-24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/>
              <a:t>Hybrid Meetings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400" spc="-24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/>
              <a:t>Need for strong bandwidth and IT infrastructure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400" spc="-24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400" spc="-24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897E1AFE-40F9-4AA9-A19E-3DF743AD8D3D}"/>
              </a:ext>
            </a:extLst>
          </p:cNvPr>
          <p:cNvSpPr/>
          <p:nvPr/>
        </p:nvSpPr>
        <p:spPr>
          <a:xfrm>
            <a:off x="0" y="0"/>
            <a:ext cx="2537566" cy="13716001"/>
          </a:xfrm>
          <a:prstGeom prst="rect">
            <a:avLst/>
          </a:prstGeom>
          <a:solidFill>
            <a:srgbClr val="F3EF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3EF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0EE39C3A-8A64-430D-8AF7-9FD12152CA90}"/>
              </a:ext>
            </a:extLst>
          </p:cNvPr>
          <p:cNvSpPr txBox="1"/>
          <p:nvPr/>
        </p:nvSpPr>
        <p:spPr>
          <a:xfrm rot="16200000">
            <a:off x="-4563756" y="6619478"/>
            <a:ext cx="11576901" cy="477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500" cap="all" spc="1633">
                <a:solidFill>
                  <a:srgbClr val="0E0D19"/>
                </a:solidFill>
                <a:latin typeface="Helvetica Neue LT Pro 75 Bold"/>
                <a:ea typeface="Helvetica Neue LT Pro 75 Bold"/>
                <a:cs typeface="Helvetica Neue LT Pro 75 Bold"/>
                <a:sym typeface="Helvetica Neue LT Pro 75 Bold"/>
              </a:defRPr>
            </a:lvl1pPr>
          </a:lstStyle>
          <a:p>
            <a:r>
              <a:rPr lang="en-US"/>
              <a:t>Market Updates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676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BCEAC0F-148E-4DFB-B388-B43C0D49754D}"/>
              </a:ext>
            </a:extLst>
          </p:cNvPr>
          <p:cNvSpPr/>
          <p:nvPr/>
        </p:nvSpPr>
        <p:spPr>
          <a:xfrm>
            <a:off x="8165304" y="12278634"/>
            <a:ext cx="4026696" cy="778274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ADE359-983C-4BA0-9592-B838DE1EE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011" y="344722"/>
            <a:ext cx="15438585" cy="1445315"/>
          </a:xfrm>
          <a:prstGeom prst="rect">
            <a:avLst/>
          </a:prstGeom>
        </p:spPr>
      </p:pic>
      <p:sp>
        <p:nvSpPr>
          <p:cNvPr id="2" name="Rectangle 8">
            <a:extLst>
              <a:ext uri="{FF2B5EF4-FFF2-40B4-BE49-F238E27FC236}">
                <a16:creationId xmlns:a16="http://schemas.microsoft.com/office/drawing/2014/main" id="{F8B8D1CD-29C9-4A37-A9B6-A5DB6DC95BCD}"/>
              </a:ext>
            </a:extLst>
          </p:cNvPr>
          <p:cNvSpPr/>
          <p:nvPr/>
        </p:nvSpPr>
        <p:spPr>
          <a:xfrm>
            <a:off x="0" y="0"/>
            <a:ext cx="2537566" cy="13716001"/>
          </a:xfrm>
          <a:prstGeom prst="rect">
            <a:avLst/>
          </a:prstGeom>
          <a:solidFill>
            <a:srgbClr val="F3EF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3EF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9DF286BA-B1AA-44A9-91CF-F2F99627EFEB}"/>
              </a:ext>
            </a:extLst>
          </p:cNvPr>
          <p:cNvSpPr txBox="1"/>
          <p:nvPr/>
        </p:nvSpPr>
        <p:spPr>
          <a:xfrm rot="16200000">
            <a:off x="-4563756" y="6619478"/>
            <a:ext cx="11576901" cy="477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500" cap="all" spc="1633">
                <a:solidFill>
                  <a:srgbClr val="0E0D19"/>
                </a:solidFill>
                <a:latin typeface="Helvetica Neue LT Pro 75 Bold"/>
                <a:ea typeface="Helvetica Neue LT Pro 75 Bold"/>
                <a:cs typeface="Helvetica Neue LT Pro 75 Bold"/>
                <a:sym typeface="Helvetica Neue LT Pro 75 Bold"/>
              </a:defRPr>
            </a:lvl1pPr>
          </a:lstStyle>
          <a:p>
            <a:r>
              <a:rPr lang="en-US"/>
              <a:t>Market Updates</a:t>
            </a:r>
            <a:endParaRPr/>
          </a:p>
        </p:txBody>
      </p:sp>
      <p:pic>
        <p:nvPicPr>
          <p:cNvPr id="10" name="Picture 9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9D941911-0139-40F7-BF40-DC87B9633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135" y="2488589"/>
            <a:ext cx="18595024" cy="979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8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BCEAC0F-148E-4DFB-B388-B43C0D49754D}"/>
              </a:ext>
            </a:extLst>
          </p:cNvPr>
          <p:cNvSpPr/>
          <p:nvPr/>
        </p:nvSpPr>
        <p:spPr>
          <a:xfrm>
            <a:off x="8165304" y="12278634"/>
            <a:ext cx="4026696" cy="778274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ADE359-983C-4BA0-9592-B838DE1EE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011" y="344722"/>
            <a:ext cx="15438585" cy="1445315"/>
          </a:xfrm>
          <a:prstGeom prst="rect">
            <a:avLst/>
          </a:prstGeom>
        </p:spPr>
      </p:pic>
      <p:sp>
        <p:nvSpPr>
          <p:cNvPr id="2" name="Rectangle 8">
            <a:extLst>
              <a:ext uri="{FF2B5EF4-FFF2-40B4-BE49-F238E27FC236}">
                <a16:creationId xmlns:a16="http://schemas.microsoft.com/office/drawing/2014/main" id="{F8B8D1CD-29C9-4A37-A9B6-A5DB6DC95BCD}"/>
              </a:ext>
            </a:extLst>
          </p:cNvPr>
          <p:cNvSpPr/>
          <p:nvPr/>
        </p:nvSpPr>
        <p:spPr>
          <a:xfrm>
            <a:off x="0" y="0"/>
            <a:ext cx="2537566" cy="13716001"/>
          </a:xfrm>
          <a:prstGeom prst="rect">
            <a:avLst/>
          </a:prstGeom>
          <a:solidFill>
            <a:srgbClr val="F3EF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3EF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9DF286BA-B1AA-44A9-91CF-F2F99627EFEB}"/>
              </a:ext>
            </a:extLst>
          </p:cNvPr>
          <p:cNvSpPr txBox="1"/>
          <p:nvPr/>
        </p:nvSpPr>
        <p:spPr>
          <a:xfrm rot="16200000">
            <a:off x="-4563756" y="6619478"/>
            <a:ext cx="11576901" cy="477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500" cap="all" spc="1633">
                <a:solidFill>
                  <a:srgbClr val="0E0D19"/>
                </a:solidFill>
                <a:latin typeface="Helvetica Neue LT Pro 75 Bold"/>
                <a:ea typeface="Helvetica Neue LT Pro 75 Bold"/>
                <a:cs typeface="Helvetica Neue LT Pro 75 Bold"/>
                <a:sym typeface="Helvetica Neue LT Pro 75 Bold"/>
              </a:defRPr>
            </a:lvl1pPr>
          </a:lstStyle>
          <a:p>
            <a:r>
              <a:rPr lang="en-US"/>
              <a:t>Market Updates</a:t>
            </a:r>
            <a:endParaRPr/>
          </a:p>
        </p:txBody>
      </p:sp>
      <p:pic>
        <p:nvPicPr>
          <p:cNvPr id="7" name="Picture 6" descr="A picture containing device&#10;&#10;Description automatically generated">
            <a:extLst>
              <a:ext uri="{FF2B5EF4-FFF2-40B4-BE49-F238E27FC236}">
                <a16:creationId xmlns:a16="http://schemas.microsoft.com/office/drawing/2014/main" id="{26049D04-4E56-4246-B023-FE6DE517C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758" y="1847522"/>
            <a:ext cx="10741269" cy="108202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5E1339-F970-494E-8A27-9946A603FB56}"/>
              </a:ext>
            </a:extLst>
          </p:cNvPr>
          <p:cNvSpPr txBox="1"/>
          <p:nvPr/>
        </p:nvSpPr>
        <p:spPr>
          <a:xfrm>
            <a:off x="3626017" y="4349623"/>
            <a:ext cx="8257957" cy="50167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NeueLT Std Thin" panose="020B0403020202020204" pitchFamily="34" charset="0"/>
                <a:sym typeface="Helvetica"/>
              </a:rPr>
              <a:t>In the absence of a therapeutic treatment or vaccine for the COVID-19 virus, what is the farthest distance from your home you would consider traveling to a business event in 2020, assuming there are no financial or regulatory restrictions placed on travel?</a:t>
            </a:r>
          </a:p>
        </p:txBody>
      </p:sp>
    </p:spTree>
    <p:extLst>
      <p:ext uri="{BB962C8B-B14F-4D97-AF65-F5344CB8AC3E}">
        <p14:creationId xmlns:p14="http://schemas.microsoft.com/office/powerpoint/2010/main" val="320465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BCEAC0F-148E-4DFB-B388-B43C0D49754D}"/>
              </a:ext>
            </a:extLst>
          </p:cNvPr>
          <p:cNvSpPr/>
          <p:nvPr/>
        </p:nvSpPr>
        <p:spPr>
          <a:xfrm>
            <a:off x="8165304" y="12278634"/>
            <a:ext cx="4026696" cy="778274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ADE359-983C-4BA0-9592-B838DE1EE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011" y="344722"/>
            <a:ext cx="15438585" cy="1445315"/>
          </a:xfrm>
          <a:prstGeom prst="rect">
            <a:avLst/>
          </a:prstGeom>
        </p:spPr>
      </p:pic>
      <p:sp>
        <p:nvSpPr>
          <p:cNvPr id="2" name="Rectangle 8">
            <a:extLst>
              <a:ext uri="{FF2B5EF4-FFF2-40B4-BE49-F238E27FC236}">
                <a16:creationId xmlns:a16="http://schemas.microsoft.com/office/drawing/2014/main" id="{F8B8D1CD-29C9-4A37-A9B6-A5DB6DC95BCD}"/>
              </a:ext>
            </a:extLst>
          </p:cNvPr>
          <p:cNvSpPr/>
          <p:nvPr/>
        </p:nvSpPr>
        <p:spPr>
          <a:xfrm>
            <a:off x="0" y="0"/>
            <a:ext cx="2537566" cy="13716001"/>
          </a:xfrm>
          <a:prstGeom prst="rect">
            <a:avLst/>
          </a:prstGeom>
          <a:solidFill>
            <a:srgbClr val="F3EF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3EF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9DF286BA-B1AA-44A9-91CF-F2F99627EFEB}"/>
              </a:ext>
            </a:extLst>
          </p:cNvPr>
          <p:cNvSpPr txBox="1"/>
          <p:nvPr/>
        </p:nvSpPr>
        <p:spPr>
          <a:xfrm rot="16200000">
            <a:off x="-4563756" y="6619478"/>
            <a:ext cx="11576901" cy="477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500" cap="all" spc="1633">
                <a:solidFill>
                  <a:srgbClr val="0E0D19"/>
                </a:solidFill>
                <a:latin typeface="Helvetica Neue LT Pro 75 Bold"/>
                <a:ea typeface="Helvetica Neue LT Pro 75 Bold"/>
                <a:cs typeface="Helvetica Neue LT Pro 75 Bold"/>
                <a:sym typeface="Helvetica Neue LT Pro 75 Bold"/>
              </a:defRPr>
            </a:lvl1pPr>
          </a:lstStyle>
          <a:p>
            <a:r>
              <a:rPr lang="en-US"/>
              <a:t>Market Updates</a:t>
            </a:r>
            <a:endParaRPr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9B47459-D5E7-48F1-AEC6-FCDADD7E1CD8}"/>
              </a:ext>
            </a:extLst>
          </p:cNvPr>
          <p:cNvGrpSpPr/>
          <p:nvPr/>
        </p:nvGrpSpPr>
        <p:grpSpPr>
          <a:xfrm>
            <a:off x="3172558" y="3281362"/>
            <a:ext cx="20852720" cy="7480423"/>
            <a:chOff x="3172558" y="3281362"/>
            <a:chExt cx="20852720" cy="7480423"/>
          </a:xfrm>
        </p:grpSpPr>
        <p:pic>
          <p:nvPicPr>
            <p:cNvPr id="5" name="Picture 4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BD769167-4B03-4AE7-B6E4-06BE6F20E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558" y="3281362"/>
              <a:ext cx="20852720" cy="715327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A0AE9D8-5622-4B62-924D-6E3551A86982}"/>
                </a:ext>
              </a:extLst>
            </p:cNvPr>
            <p:cNvSpPr/>
            <p:nvPr/>
          </p:nvSpPr>
          <p:spPr>
            <a:xfrm>
              <a:off x="13962185" y="9777046"/>
              <a:ext cx="8897815" cy="984739"/>
            </a:xfrm>
            <a:prstGeom prst="rect">
              <a:avLst/>
            </a:prstGeom>
            <a:solidFill>
              <a:schemeClr val="bg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655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close up of a building&#10;&#10;Description automatically generated">
            <a:extLst>
              <a:ext uri="{FF2B5EF4-FFF2-40B4-BE49-F238E27FC236}">
                <a16:creationId xmlns:a16="http://schemas.microsoft.com/office/drawing/2014/main" id="{93EAFF26-6732-42D6-B60C-61A280AAE24E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3" b="8611"/>
          <a:stretch/>
        </p:blipFill>
        <p:spPr>
          <a:xfrm>
            <a:off x="20" y="2564"/>
            <a:ext cx="2438398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991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DeVinne BT"/>
        <a:ea typeface="DeVinne BT"/>
        <a:cs typeface="DeVinne BT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DeVinne BT"/>
        <a:ea typeface="DeVinne BT"/>
        <a:cs typeface="DeVinne BT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3448B13F5E9446A81D56F06AD75218" ma:contentTypeVersion="18" ma:contentTypeDescription="Create a new document." ma:contentTypeScope="" ma:versionID="a489aa8682460fcadcdb7526577e4bc7">
  <xsd:schema xmlns:xsd="http://www.w3.org/2001/XMLSchema" xmlns:xs="http://www.w3.org/2001/XMLSchema" xmlns:p="http://schemas.microsoft.com/office/2006/metadata/properties" xmlns:ns1="http://schemas.microsoft.com/sharepoint/v3" xmlns:ns2="f965373c-630a-46ec-8b27-d56fe5a52e5e" xmlns:ns3="db694d0c-f542-4690-94b7-81fdb03fe15f" xmlns:ns4="6b5d5a1a-da62-41ef-bdd8-c0e29a06823c" targetNamespace="http://schemas.microsoft.com/office/2006/metadata/properties" ma:root="true" ma:fieldsID="1db7f98f9dcf541cb241b3a5b9851126" ns1:_="" ns2:_="" ns3:_="" ns4:_="">
    <xsd:import namespace="http://schemas.microsoft.com/sharepoint/v3"/>
    <xsd:import namespace="f965373c-630a-46ec-8b27-d56fe5a52e5e"/>
    <xsd:import namespace="db694d0c-f542-4690-94b7-81fdb03fe15f"/>
    <xsd:import namespace="6b5d5a1a-da62-41ef-bdd8-c0e29a06823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Important" minOccurs="0"/>
                <xsd:element ref="ns2:MediaServiceEventHashCode" minOccurs="0"/>
                <xsd:element ref="ns2:MediaServiceGenerationTime" minOccurs="0"/>
                <xsd:element ref="ns1:_ip_UnifiedCompliancePolicyProperties" minOccurs="0"/>
                <xsd:element ref="ns1:_ip_UnifiedCompliancePolicyUIAction" minOccurs="0"/>
                <xsd:element ref="ns2:MediaServiceAutoKeyPoints" minOccurs="0"/>
                <xsd:element ref="ns2:MediaServiceKeyPoints" minOccurs="0"/>
                <xsd:element ref="ns4:_dlc_DocId" minOccurs="0"/>
                <xsd:element ref="ns4:_dlc_DocIdUrl" minOccurs="0"/>
                <xsd:element ref="ns4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65373c-630a-46ec-8b27-d56fe5a52e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Important" ma:index="18" nillable="true" ma:displayName="Important" ma:default="0" ma:indexed="true" ma:internalName="Important">
      <xsd:simpleType>
        <xsd:restriction base="dms:Boolean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694d0c-f542-4690-94b7-81fdb03fe15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5d5a1a-da62-41ef-bdd8-c0e29a06823c" elementFormDefault="qualified">
    <xsd:import namespace="http://schemas.microsoft.com/office/2006/documentManagement/types"/>
    <xsd:import namespace="http://schemas.microsoft.com/office/infopath/2007/PartnerControls"/>
    <xsd:element name="_dlc_DocId" ma:index="25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b694d0c-f542-4690-94b7-81fdb03fe15f">
      <UserInfo>
        <DisplayName/>
        <AccountId xsi:nil="true"/>
        <AccountType/>
      </UserInfo>
    </SharedWithUsers>
    <_ip_UnifiedCompliancePolicyUIAction xmlns="http://schemas.microsoft.com/sharepoint/v3" xsi:nil="true"/>
    <Important xmlns="f965373c-630a-46ec-8b27-d56fe5a52e5e">false</Important>
    <_ip_UnifiedCompliancePolicyProperties xmlns="http://schemas.microsoft.com/sharepoint/v3" xsi:nil="true"/>
    <PublishingExpirationDate xmlns="http://schemas.microsoft.com/sharepoint/v3" xsi:nil="true"/>
    <PublishingStartDate xmlns="http://schemas.microsoft.com/sharepoint/v3" xsi:nil="true"/>
    <_dlc_DocId xmlns="6b5d5a1a-da62-41ef-bdd8-c0e29a06823c">N6H7V7S7VE4T-64701409-41242</_dlc_DocId>
    <_dlc_DocIdUrl xmlns="6b5d5a1a-da62-41ef-bdd8-c0e29a06823c">
      <Url>https://preferredhotels.sharepoint.com/dept/group/_layouts/15/DocIdRedir.aspx?ID=N6H7V7S7VE4T-64701409-41242</Url>
      <Description>N6H7V7S7VE4T-64701409-41242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641B1BA4-F475-43EE-AA75-05ABCDA2F5B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8959195-0442-45E0-8609-BA3AC1A2F748}">
  <ds:schemaRefs>
    <ds:schemaRef ds:uri="6b5d5a1a-da62-41ef-bdd8-c0e29a06823c"/>
    <ds:schemaRef ds:uri="db694d0c-f542-4690-94b7-81fdb03fe15f"/>
    <ds:schemaRef ds:uri="f965373c-630a-46ec-8b27-d56fe5a52e5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E5E3E7A-05E7-414D-B3C5-F596DC02FDB8}">
  <ds:schemaRefs>
    <ds:schemaRef ds:uri="6b5d5a1a-da62-41ef-bdd8-c0e29a06823c"/>
    <ds:schemaRef ds:uri="db694d0c-f542-4690-94b7-81fdb03fe15f"/>
    <ds:schemaRef ds:uri="f965373c-630a-46ec-8b27-d56fe5a52e5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718EE72B-56AD-4F3C-A50C-4EA15461293B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460</Words>
  <Application>Microsoft Office PowerPoint</Application>
  <PresentationFormat>Custom</PresentationFormat>
  <Paragraphs>96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Calibri</vt:lpstr>
      <vt:lpstr>DeVinne BT</vt:lpstr>
      <vt:lpstr>Helvetica</vt:lpstr>
      <vt:lpstr>Helvetica Neue</vt:lpstr>
      <vt:lpstr>Helvetica Neue LT Pro 75 Bold</vt:lpstr>
      <vt:lpstr>Helvetica Neue Medium</vt:lpstr>
      <vt:lpstr>HelveticaNeueLT Std Lt</vt:lpstr>
      <vt:lpstr>HelveticaNeueLT Std Thin</vt:lpstr>
      <vt:lpstr>Open 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 Elwell</dc:creator>
  <cp:lastModifiedBy>Vincent Newman</cp:lastModifiedBy>
  <cp:revision>14</cp:revision>
  <dcterms:modified xsi:type="dcterms:W3CDTF">2020-07-29T19:09:51Z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0x010100813448B13F5E9446A81D56F06AD75218</vt:lpwstr>
  </property>
  <property fmtid="{D5CDD505-2E9C-101B-9397-08002B2CF9AE}" pid="3" name="_dlc_DocIdItemGuid">
    <vt:lpwstr>8d120f4c-eeb5-48b1-a6c4-8f1bdeb82c09</vt:lpwstr>
  </property>
  <property fmtid="{D5CDD505-2E9C-101B-9397-08002B2CF9AE}" pid="4" name="Order">
    <vt:r8>12030100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</Properties>
</file>