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7_129A35AD.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C_C76C26EC.xml" ContentType="application/vnd.ms-powerpoint.comments+xml"/>
  <Override PartName="/ppt/comments/modernComment_13D_8CCD847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309" r:id="rId6"/>
    <p:sldId id="263" r:id="rId7"/>
    <p:sldId id="304" r:id="rId8"/>
    <p:sldId id="265" r:id="rId9"/>
    <p:sldId id="269" r:id="rId10"/>
    <p:sldId id="277" r:id="rId11"/>
    <p:sldId id="314" r:id="rId12"/>
    <p:sldId id="283" r:id="rId13"/>
    <p:sldId id="284" r:id="rId14"/>
    <p:sldId id="287" r:id="rId15"/>
    <p:sldId id="317" r:id="rId16"/>
    <p:sldId id="315" r:id="rId17"/>
    <p:sldId id="305" r:id="rId18"/>
    <p:sldId id="2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49A870-C235-A0F4-49D4-F0712DDF6016}" name="Marion Capelli" initials="MC" userId="S::mcapelli@preferredhotels.com::6e9c7a25-b2f7-4a46-8927-837995e78658" providerId="AD"/>
  <p188:author id="{1DD089D4-57CB-9561-E981-AB0057CF4E01}" name="Stephanie Mutzman" initials="SM" userId="S::smutzman@preferredhotels.com::285606e3-cdab-4bd3-9eff-c2d780a158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8C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omments/modernComment_107_129A35AD.xml><?xml version="1.0" encoding="utf-8"?>
<p188:cmLst xmlns:a="http://schemas.openxmlformats.org/drawingml/2006/main" xmlns:r="http://schemas.openxmlformats.org/officeDocument/2006/relationships" xmlns:p188="http://schemas.microsoft.com/office/powerpoint/2018/8/main">
  <p188:cm id="{F03F92C9-F5E4-45CE-9922-6923B065E924}" authorId="{1DD089D4-57CB-9561-E981-AB0057CF4E01}" status="resolved" created="2022-09-18T21:40:40.731" complete="100000">
    <ac:deMkLst xmlns:ac="http://schemas.microsoft.com/office/drawing/2013/main/command">
      <pc:docMk xmlns:pc="http://schemas.microsoft.com/office/powerpoint/2013/main/command"/>
      <pc:sldMk xmlns:pc="http://schemas.microsoft.com/office/powerpoint/2013/main/command" cId="312096173" sldId="263"/>
      <ac:spMk id="9" creationId="{83F9F371-38A8-4919-A7C9-280E5F578968}"/>
    </ac:deMkLst>
    <p188:replyLst>
      <p188:reply id="{512CBEBE-0975-4DA6-9F0A-CF257EEF9E5F}" authorId="{5549A870-C235-A0F4-49D4-F0712DDF6016}" created="2022-09-19T08:52:08.027">
        <p188:txBody>
          <a:bodyPr/>
          <a:lstStyle/>
          <a:p>
            <a:r>
              <a:rPr lang="en-US"/>
              <a:t>[@Stephanie Mutzman] . This is updated</a:t>
            </a:r>
          </a:p>
        </p188:txBody>
      </p188:reply>
    </p188:replyLst>
    <p188:txBody>
      <a:bodyPr/>
      <a:lstStyle/>
      <a:p>
        <a:r>
          <a:rPr lang="en-US"/>
          <a:t>[@Marion Capelli]  needed your input on Objective &amp; Strategy. </a:t>
        </a:r>
      </a:p>
    </p188:txBody>
  </p188:cm>
</p188:cmLst>
</file>

<file path=ppt/comments/modernComment_11C_C76C26EC.xml><?xml version="1.0" encoding="utf-8"?>
<p188:cmLst xmlns:a="http://schemas.openxmlformats.org/drawingml/2006/main" xmlns:r="http://schemas.openxmlformats.org/officeDocument/2006/relationships" xmlns:p188="http://schemas.microsoft.com/office/powerpoint/2018/8/main">
  <p188:cm id="{8270E389-D123-494C-8C6C-700A5B53CD25}" authorId="{1DD089D4-57CB-9561-E981-AB0057CF4E01}" created="2022-09-18T21:39:49.541">
    <pc:sldMkLst xmlns:pc="http://schemas.microsoft.com/office/powerpoint/2013/main/command">
      <pc:docMk/>
      <pc:sldMk cId="3345753836" sldId="284"/>
    </pc:sldMkLst>
    <p188:txBody>
      <a:bodyPr/>
      <a:lstStyle/>
      <a:p>
        <a:r>
          <a:rPr lang="en-US"/>
          <a:t>[@Kym Drake]  I thought maybe we should have a separate slide for the hotel specific banner ads?</a:t>
        </a:r>
      </a:p>
    </p188:txBody>
  </p188:cm>
</p188:cmLst>
</file>

<file path=ppt/comments/modernComment_13D_8CCD8478.xml><?xml version="1.0" encoding="utf-8"?>
<p188:cmLst xmlns:a="http://schemas.openxmlformats.org/drawingml/2006/main" xmlns:r="http://schemas.openxmlformats.org/officeDocument/2006/relationships" xmlns:p188="http://schemas.microsoft.com/office/powerpoint/2018/8/main">
  <p188:cm id="{8783C37A-5BA7-4AEA-9750-AB6B39D1C591}" authorId="{1DD089D4-57CB-9561-E981-AB0057CF4E01}" created="2022-09-18T21:40:08.262">
    <pc:sldMkLst xmlns:pc="http://schemas.microsoft.com/office/powerpoint/2013/main/command">
      <pc:docMk/>
      <pc:sldMk cId="2362279032" sldId="317"/>
    </pc:sldMkLst>
    <p188:replyLst>
      <p188:reply id="{DD8033CD-3757-4989-BB1D-176D328BED01}" authorId="{5549A870-C235-A0F4-49D4-F0712DDF6016}" created="2022-09-19T08:53:11.951">
        <p188:txBody>
          <a:bodyPr/>
          <a:lstStyle/>
          <a:p>
            <a:r>
              <a:rPr lang="en-US"/>
              <a:t>[@Stephanie Mutzman] , I just made this slide more generic since I haven't heard anything from Kait on this</a:t>
            </a:r>
          </a:p>
        </p188:txBody>
      </p188:reply>
    </p188:replyLst>
    <p188:txBody>
      <a:bodyPr/>
      <a:lstStyle/>
      <a:p>
        <a:r>
          <a:rPr lang="en-US"/>
          <a:t>[@Marion Capelli]  didn't have any info from the team on for organic social.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0E82F-2E0A-4373-8948-C06D4F1456BE}"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1F57F-6EF6-4BFD-A8D5-30FED3BDAA58}" type="slidenum">
              <a:rPr lang="en-US" smtClean="0"/>
              <a:t>‹#›</a:t>
            </a:fld>
            <a:endParaRPr lang="en-US"/>
          </a:p>
        </p:txBody>
      </p:sp>
    </p:spTree>
    <p:extLst>
      <p:ext uri="{BB962C8B-B14F-4D97-AF65-F5344CB8AC3E}">
        <p14:creationId xmlns:p14="http://schemas.microsoft.com/office/powerpoint/2010/main" val="225113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1F57F-6EF6-4BFD-A8D5-30FED3BDAA58}" type="slidenum">
              <a:rPr lang="en-US" smtClean="0"/>
              <a:t>5</a:t>
            </a:fld>
            <a:endParaRPr lang="en-US"/>
          </a:p>
        </p:txBody>
      </p:sp>
    </p:spTree>
    <p:extLst>
      <p:ext uri="{BB962C8B-B14F-4D97-AF65-F5344CB8AC3E}">
        <p14:creationId xmlns:p14="http://schemas.microsoft.com/office/powerpoint/2010/main" val="367924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1F57F-6EF6-4BFD-A8D5-30FED3BDAA58}" type="slidenum">
              <a:rPr lang="en-US" smtClean="0"/>
              <a:t>8</a:t>
            </a:fld>
            <a:endParaRPr lang="en-US"/>
          </a:p>
        </p:txBody>
      </p:sp>
    </p:spTree>
    <p:extLst>
      <p:ext uri="{BB962C8B-B14F-4D97-AF65-F5344CB8AC3E}">
        <p14:creationId xmlns:p14="http://schemas.microsoft.com/office/powerpoint/2010/main" val="1201471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6FE8-60DE-49D3-A55E-E0D75C3D5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C9C023-2C6E-493E-BB57-928BB49B1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56023A-BA89-41BF-83F6-E3F2881030F2}"/>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5" name="Footer Placeholder 4">
            <a:extLst>
              <a:ext uri="{FF2B5EF4-FFF2-40B4-BE49-F238E27FC236}">
                <a16:creationId xmlns:a16="http://schemas.microsoft.com/office/drawing/2014/main" id="{033A7BF7-FC1E-4612-A008-C74F83269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06719-4163-4CFA-8D0E-0A6BC41D02B6}"/>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1267230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88D0-19A0-4305-AB46-65233843A8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2F12A4-2A99-44F4-9E0E-F46AC63D21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CFBF3-B190-4DF9-A8C5-18BEF1E5A23E}"/>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5" name="Footer Placeholder 4">
            <a:extLst>
              <a:ext uri="{FF2B5EF4-FFF2-40B4-BE49-F238E27FC236}">
                <a16:creationId xmlns:a16="http://schemas.microsoft.com/office/drawing/2014/main" id="{87E5879B-35D7-490C-902D-30FC62615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79C1-3006-45DF-A3E1-FFFAB0FE25CE}"/>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3690633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23FFF-041A-4D8D-A5AB-63707C2F9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DEC194-267A-4B5E-86A8-F38CB30DDD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68E4-153F-44E0-9F29-1B1101F701ED}"/>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5" name="Footer Placeholder 4">
            <a:extLst>
              <a:ext uri="{FF2B5EF4-FFF2-40B4-BE49-F238E27FC236}">
                <a16:creationId xmlns:a16="http://schemas.microsoft.com/office/drawing/2014/main" id="{9C880AB8-A2BC-4DA7-B940-71C2E666A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3A43A-C481-4F2B-AF48-AF0691EE993D}"/>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109465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5E91-3F13-4CE6-BF96-F79E8026AC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2F831-97E5-43C8-A31E-17D51AC71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599BF-8FE4-438E-9E25-284485884964}"/>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5" name="Footer Placeholder 4">
            <a:extLst>
              <a:ext uri="{FF2B5EF4-FFF2-40B4-BE49-F238E27FC236}">
                <a16:creationId xmlns:a16="http://schemas.microsoft.com/office/drawing/2014/main" id="{167CA6C8-995A-4CA4-8650-7558C1818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7E2F1-EE63-4A2B-9087-A23E23078CE3}"/>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341638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CE6E-05F6-4BAD-AC49-6DEC504EE0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C38AD-739D-46AB-B958-798FCF9B3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2F18B-9017-4600-B58A-6552C5957045}"/>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5" name="Footer Placeholder 4">
            <a:extLst>
              <a:ext uri="{FF2B5EF4-FFF2-40B4-BE49-F238E27FC236}">
                <a16:creationId xmlns:a16="http://schemas.microsoft.com/office/drawing/2014/main" id="{5D3081D9-4FAF-427D-B5B4-8E07DAFC0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4E900-DBC0-4C8D-B31C-0FD9750B6C53}"/>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2449185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A58E-72A6-40C7-8143-E174DB6CF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57A57-EFCD-45BB-8F85-C660828363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292D2-51DE-442D-883D-96104E933D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733638-D6C9-462D-9BEE-AC8638C36E8E}"/>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6" name="Footer Placeholder 5">
            <a:extLst>
              <a:ext uri="{FF2B5EF4-FFF2-40B4-BE49-F238E27FC236}">
                <a16:creationId xmlns:a16="http://schemas.microsoft.com/office/drawing/2014/main" id="{8782E133-47FE-4E0B-A254-D9F9F61D6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F5487-F5BB-481F-BD81-B7B5509AE34A}"/>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154621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D1C4-A84C-4FC8-884D-705C13B14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9F9D5D-7E6F-4FFD-A476-0EC34C964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2B8DCF-268F-4909-8E6F-B08B85E44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D12C2-3D54-49CB-8B63-7E4FA638F5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FDE290-A492-47BC-8312-DFC414026F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E6B25-86BA-4FC6-8008-00F42EFFFF96}"/>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8" name="Footer Placeholder 7">
            <a:extLst>
              <a:ext uri="{FF2B5EF4-FFF2-40B4-BE49-F238E27FC236}">
                <a16:creationId xmlns:a16="http://schemas.microsoft.com/office/drawing/2014/main" id="{B1B0CF7F-1523-4FDA-AEFC-928E5F177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E31185-7A3E-4D42-A385-34ADD2D25B8D}"/>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242065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97B3-73DE-4318-90ED-D19348891A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B1B123-95A0-41CE-B057-16474903B24D}"/>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4" name="Footer Placeholder 3">
            <a:extLst>
              <a:ext uri="{FF2B5EF4-FFF2-40B4-BE49-F238E27FC236}">
                <a16:creationId xmlns:a16="http://schemas.microsoft.com/office/drawing/2014/main" id="{9EB6497F-EE82-427C-94A7-60BCDEC951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CAD280-E4BD-4B83-B078-8114B9D9642F}"/>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7834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CF525-1512-482A-B955-C4F88B783BA4}"/>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3" name="Footer Placeholder 2">
            <a:extLst>
              <a:ext uri="{FF2B5EF4-FFF2-40B4-BE49-F238E27FC236}">
                <a16:creationId xmlns:a16="http://schemas.microsoft.com/office/drawing/2014/main" id="{D3D29282-4631-46BE-B88D-E2F813266C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2F9F33-04E4-4879-9DA6-F089EB124F5E}"/>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80719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9186-9C3D-4EE7-A802-E08166695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47F80A-CC52-45AA-8559-21AB704B69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9E9B6-086F-44AF-BDD8-F4686B61E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43DC1-4301-4A7E-BB7A-942F83818054}"/>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6" name="Footer Placeholder 5">
            <a:extLst>
              <a:ext uri="{FF2B5EF4-FFF2-40B4-BE49-F238E27FC236}">
                <a16:creationId xmlns:a16="http://schemas.microsoft.com/office/drawing/2014/main" id="{4EEAD376-E3B4-4473-BF9C-C2FC5E51E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CDB7F-3A29-4C28-AFB4-0565AE54F1CF}"/>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399432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80CC-7398-4768-98FF-48D839F20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50301E-AE04-4DE1-BC91-FD2A8DCCF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7E8FA8-5014-445E-8D71-860596E2C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DD4D6-3687-46A9-8942-1D3ADE3B9CAD}"/>
              </a:ext>
            </a:extLst>
          </p:cNvPr>
          <p:cNvSpPr>
            <a:spLocks noGrp="1"/>
          </p:cNvSpPr>
          <p:nvPr>
            <p:ph type="dt" sz="half" idx="10"/>
          </p:nvPr>
        </p:nvSpPr>
        <p:spPr/>
        <p:txBody>
          <a:bodyPr/>
          <a:lstStyle/>
          <a:p>
            <a:fld id="{FD4E6FCB-C93F-4EE0-9D9B-7A4BBCFF16E4}" type="datetimeFigureOut">
              <a:rPr lang="en-US" smtClean="0"/>
              <a:t>9/29/2022</a:t>
            </a:fld>
            <a:endParaRPr lang="en-US"/>
          </a:p>
        </p:txBody>
      </p:sp>
      <p:sp>
        <p:nvSpPr>
          <p:cNvPr id="6" name="Footer Placeholder 5">
            <a:extLst>
              <a:ext uri="{FF2B5EF4-FFF2-40B4-BE49-F238E27FC236}">
                <a16:creationId xmlns:a16="http://schemas.microsoft.com/office/drawing/2014/main" id="{BD359360-F7EF-4E7A-A978-27A007761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22C98-9990-46E4-AFD7-7FEE1AD2D406}"/>
              </a:ext>
            </a:extLst>
          </p:cNvPr>
          <p:cNvSpPr>
            <a:spLocks noGrp="1"/>
          </p:cNvSpPr>
          <p:nvPr>
            <p:ph type="sldNum" sz="quarter" idx="12"/>
          </p:nvPr>
        </p:nvSpPr>
        <p:spPr/>
        <p:txBody>
          <a:bodyPr/>
          <a:lstStyle/>
          <a:p>
            <a:fld id="{FDDB6C9B-F926-4F5D-BE63-79C24ED4C16E}" type="slidenum">
              <a:rPr lang="en-US" smtClean="0"/>
              <a:t>‹#›</a:t>
            </a:fld>
            <a:endParaRPr lang="en-US"/>
          </a:p>
        </p:txBody>
      </p:sp>
    </p:spTree>
    <p:extLst>
      <p:ext uri="{BB962C8B-B14F-4D97-AF65-F5344CB8AC3E}">
        <p14:creationId xmlns:p14="http://schemas.microsoft.com/office/powerpoint/2010/main" val="413608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45D3FF-6B12-45D2-A215-89B28F65B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5A40B-E661-4BF9-BE02-61D3A42D3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715BF-A9BC-4701-B023-1F03AD393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E6FCB-C93F-4EE0-9D9B-7A4BBCFF16E4}" type="datetimeFigureOut">
              <a:rPr lang="en-US" smtClean="0"/>
              <a:t>9/29/2022</a:t>
            </a:fld>
            <a:endParaRPr lang="en-US"/>
          </a:p>
        </p:txBody>
      </p:sp>
      <p:sp>
        <p:nvSpPr>
          <p:cNvPr id="5" name="Footer Placeholder 4">
            <a:extLst>
              <a:ext uri="{FF2B5EF4-FFF2-40B4-BE49-F238E27FC236}">
                <a16:creationId xmlns:a16="http://schemas.microsoft.com/office/drawing/2014/main" id="{3227E008-A6A0-4ED4-9735-D9373A9265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5E3AF6-1500-46BE-9B03-EB892D007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B6C9B-F926-4F5D-BE63-79C24ED4C16E}" type="slidenum">
              <a:rPr lang="en-US" smtClean="0"/>
              <a:t>‹#›</a:t>
            </a:fld>
            <a:endParaRPr lang="en-US"/>
          </a:p>
        </p:txBody>
      </p:sp>
    </p:spTree>
    <p:extLst>
      <p:ext uri="{BB962C8B-B14F-4D97-AF65-F5344CB8AC3E}">
        <p14:creationId xmlns:p14="http://schemas.microsoft.com/office/powerpoint/2010/main" val="2172496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instagram.com/preferredhotels/" TargetMode="External"/><Relationship Id="rId7" Type="http://schemas.openxmlformats.org/officeDocument/2006/relationships/image" Target="../media/image4.png"/><Relationship Id="rId2" Type="http://schemas.microsoft.com/office/2018/10/relationships/comments" Target="../comments/modernComment_13D_8CCD847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jpeg"/><Relationship Id="rId4" Type="http://schemas.openxmlformats.org/officeDocument/2006/relationships/hyperlink" Target="https://www.facebook.com/PreferredHotel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07_129A35AD.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microsoft.com/office/2018/10/relationships/comments" Target="../comments/modernComment_11C_C76C26EC.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14652-8FB6-AAA5-72BC-2FA765B80498}"/>
              </a:ext>
            </a:extLst>
          </p:cNvPr>
          <p:cNvPicPr>
            <a:picLocks noChangeAspect="1"/>
          </p:cNvPicPr>
          <p:nvPr/>
        </p:nvPicPr>
        <p:blipFill>
          <a:blip r:embed="rId2"/>
          <a:stretch>
            <a:fillRect/>
          </a:stretch>
        </p:blipFill>
        <p:spPr>
          <a:xfrm>
            <a:off x="-27214" y="0"/>
            <a:ext cx="12219214" cy="6891251"/>
          </a:xfrm>
          <a:prstGeom prst="rect">
            <a:avLst/>
          </a:prstGeom>
        </p:spPr>
      </p:pic>
      <p:sp>
        <p:nvSpPr>
          <p:cNvPr id="3" name="Rectangle 2">
            <a:extLst>
              <a:ext uri="{FF2B5EF4-FFF2-40B4-BE49-F238E27FC236}">
                <a16:creationId xmlns:a16="http://schemas.microsoft.com/office/drawing/2014/main" id="{E14191A4-D370-4E99-A39D-E7F15372568F}"/>
              </a:ext>
            </a:extLst>
          </p:cNvPr>
          <p:cNvSpPr/>
          <p:nvPr/>
        </p:nvSpPr>
        <p:spPr>
          <a:xfrm>
            <a:off x="-27214" y="-1"/>
            <a:ext cx="12219214" cy="6858001"/>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picture containing drawing, shirt&#10;&#10;Description automatically generated">
            <a:extLst>
              <a:ext uri="{FF2B5EF4-FFF2-40B4-BE49-F238E27FC236}">
                <a16:creationId xmlns:a16="http://schemas.microsoft.com/office/drawing/2014/main" id="{79B47204-F5DD-434A-BA0B-70114F3BD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304" y="348337"/>
            <a:ext cx="1273390" cy="434914"/>
          </a:xfrm>
          <a:prstGeom prst="rect">
            <a:avLst/>
          </a:prstGeom>
        </p:spPr>
      </p:pic>
      <p:sp>
        <p:nvSpPr>
          <p:cNvPr id="2" name="TextBox 1">
            <a:extLst>
              <a:ext uri="{FF2B5EF4-FFF2-40B4-BE49-F238E27FC236}">
                <a16:creationId xmlns:a16="http://schemas.microsoft.com/office/drawing/2014/main" id="{30528B89-8404-47EE-A415-FEE5C1469DE3}"/>
              </a:ext>
            </a:extLst>
          </p:cNvPr>
          <p:cNvSpPr txBox="1"/>
          <p:nvPr/>
        </p:nvSpPr>
        <p:spPr>
          <a:xfrm>
            <a:off x="1395306" y="4947565"/>
            <a:ext cx="9401386" cy="461665"/>
          </a:xfrm>
          <a:prstGeom prst="rect">
            <a:avLst/>
          </a:prstGeom>
          <a:noFill/>
        </p:spPr>
        <p:txBody>
          <a:bodyPr wrap="square" lIns="91440" tIns="45720" rIns="91440" bIns="45720" rtlCol="0" anchor="t">
            <a:spAutoFit/>
          </a:bodyPr>
          <a:lstStyle/>
          <a:p>
            <a:pPr algn="ctr"/>
            <a:r>
              <a:rPr lang="en-US" sz="2400">
                <a:solidFill>
                  <a:schemeClr val="bg1"/>
                </a:solidFill>
                <a:latin typeface="Gotham Bold"/>
              </a:rPr>
              <a:t>SPOTLIGHT CAMPAIGN: FOOD &amp; DRINK</a:t>
            </a:r>
            <a:endParaRPr lang="en-US" sz="2400">
              <a:solidFill>
                <a:schemeClr val="bg1"/>
              </a:solidFill>
              <a:latin typeface="Gotham Bold" pitchFamily="50" charset="0"/>
            </a:endParaRPr>
          </a:p>
        </p:txBody>
      </p:sp>
      <p:sp>
        <p:nvSpPr>
          <p:cNvPr id="7" name="TextBox 6">
            <a:extLst>
              <a:ext uri="{FF2B5EF4-FFF2-40B4-BE49-F238E27FC236}">
                <a16:creationId xmlns:a16="http://schemas.microsoft.com/office/drawing/2014/main" id="{81F2F720-F40C-46B1-B001-5188F4A02471}"/>
              </a:ext>
            </a:extLst>
          </p:cNvPr>
          <p:cNvSpPr txBox="1"/>
          <p:nvPr/>
        </p:nvSpPr>
        <p:spPr>
          <a:xfrm>
            <a:off x="1395306" y="5410599"/>
            <a:ext cx="9401386" cy="338554"/>
          </a:xfrm>
          <a:prstGeom prst="rect">
            <a:avLst/>
          </a:prstGeom>
          <a:noFill/>
        </p:spPr>
        <p:txBody>
          <a:bodyPr wrap="square" lIns="91440" tIns="45720" rIns="91440" bIns="45720" rtlCol="0" anchor="t">
            <a:spAutoFit/>
          </a:bodyPr>
          <a:lstStyle/>
          <a:p>
            <a:pPr algn="ctr"/>
            <a:r>
              <a:rPr lang="en-US" sz="1600">
                <a:solidFill>
                  <a:schemeClr val="bg1"/>
                </a:solidFill>
                <a:latin typeface="Gotham Light"/>
              </a:rPr>
              <a:t>September 22 – December 31, 2022</a:t>
            </a:r>
          </a:p>
        </p:txBody>
      </p:sp>
      <p:pic>
        <p:nvPicPr>
          <p:cNvPr id="18" name="Picture 17" descr="Text&#10;&#10;Description automatically generated">
            <a:extLst>
              <a:ext uri="{FF2B5EF4-FFF2-40B4-BE49-F238E27FC236}">
                <a16:creationId xmlns:a16="http://schemas.microsoft.com/office/drawing/2014/main" id="{B0495972-4681-4235-AE59-A6D6F3050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805" y="1910435"/>
            <a:ext cx="8229600" cy="2534717"/>
          </a:xfrm>
          <a:prstGeom prst="rect">
            <a:avLst/>
          </a:prstGeom>
        </p:spPr>
      </p:pic>
    </p:spTree>
    <p:extLst>
      <p:ext uri="{BB962C8B-B14F-4D97-AF65-F5344CB8AC3E}">
        <p14:creationId xmlns:p14="http://schemas.microsoft.com/office/powerpoint/2010/main" val="320490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865B4C-1AF0-429F-9B50-2D55BD62F4FF}"/>
              </a:ext>
            </a:extLst>
          </p:cNvPr>
          <p:cNvSpPr/>
          <p:nvPr/>
        </p:nvSpPr>
        <p:spPr>
          <a:xfrm>
            <a:off x="-47156" y="1721483"/>
            <a:ext cx="12192000" cy="368085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endParaRPr lang="en-US">
              <a:latin typeface="Gotham Light"/>
            </a:endParaRPr>
          </a:p>
        </p:txBody>
      </p:sp>
      <p:pic>
        <p:nvPicPr>
          <p:cNvPr id="9" name="Picture 10">
            <a:extLst>
              <a:ext uri="{FF2B5EF4-FFF2-40B4-BE49-F238E27FC236}">
                <a16:creationId xmlns:a16="http://schemas.microsoft.com/office/drawing/2014/main" id="{614D5D6C-A71E-4F6B-8428-A99F31EDE017}"/>
              </a:ext>
            </a:extLst>
          </p:cNvPr>
          <p:cNvPicPr>
            <a:picLocks noChangeAspect="1"/>
          </p:cNvPicPr>
          <p:nvPr/>
        </p:nvPicPr>
        <p:blipFill>
          <a:blip r:embed="rId2"/>
          <a:stretch>
            <a:fillRect/>
          </a:stretch>
        </p:blipFill>
        <p:spPr>
          <a:xfrm>
            <a:off x="747628" y="1211485"/>
            <a:ext cx="2382923" cy="4675640"/>
          </a:xfrm>
          <a:prstGeom prst="roundRect">
            <a:avLst>
              <a:gd name="adj" fmla="val 7987"/>
            </a:avLst>
          </a:prstGeom>
        </p:spPr>
      </p:pic>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322797"/>
            <a:ext cx="7811388" cy="523220"/>
          </a:xfrm>
          <a:prstGeom prst="rect">
            <a:avLst/>
          </a:prstGeom>
          <a:noFill/>
        </p:spPr>
        <p:txBody>
          <a:bodyPr wrap="square" rtlCol="0">
            <a:spAutoFit/>
          </a:bodyPr>
          <a:lstStyle/>
          <a:p>
            <a:pPr algn="ctr"/>
            <a:r>
              <a:rPr lang="en-US" sz="2800">
                <a:solidFill>
                  <a:schemeClr val="accent4"/>
                </a:solidFill>
                <a:latin typeface="Gotham Bold" pitchFamily="50" charset="0"/>
              </a:rPr>
              <a:t>PREFERRED – PAID SOCIAL MEDIA</a:t>
            </a: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grpSp>
        <p:nvGrpSpPr>
          <p:cNvPr id="24" name="Group 23">
            <a:extLst>
              <a:ext uri="{FF2B5EF4-FFF2-40B4-BE49-F238E27FC236}">
                <a16:creationId xmlns:a16="http://schemas.microsoft.com/office/drawing/2014/main" id="{36D6EEA6-DF68-4241-B226-85257BF564EA}"/>
              </a:ext>
            </a:extLst>
          </p:cNvPr>
          <p:cNvGrpSpPr/>
          <p:nvPr/>
        </p:nvGrpSpPr>
        <p:grpSpPr>
          <a:xfrm>
            <a:off x="4445000" y="2033604"/>
            <a:ext cx="6838949" cy="1077218"/>
            <a:chOff x="6667500" y="1747751"/>
            <a:chExt cx="6838949" cy="1077218"/>
          </a:xfrm>
        </p:grpSpPr>
        <p:sp>
          <p:nvSpPr>
            <p:cNvPr id="59" name="TextBox 58">
              <a:extLst>
                <a:ext uri="{FF2B5EF4-FFF2-40B4-BE49-F238E27FC236}">
                  <a16:creationId xmlns:a16="http://schemas.microsoft.com/office/drawing/2014/main" id="{E0F2CB79-C04D-4A57-9AE1-3DD3875DA15F}"/>
                </a:ext>
              </a:extLst>
            </p:cNvPr>
            <p:cNvSpPr txBox="1"/>
            <p:nvPr/>
          </p:nvSpPr>
          <p:spPr>
            <a:xfrm>
              <a:off x="7488248" y="1747751"/>
              <a:ext cx="6018201" cy="1077218"/>
            </a:xfrm>
            <a:prstGeom prst="rect">
              <a:avLst/>
            </a:prstGeom>
            <a:noFill/>
          </p:spPr>
          <p:txBody>
            <a:bodyPr wrap="square" lIns="91440" tIns="45720" rIns="91440" bIns="45720" rtlCol="0" anchor="t">
              <a:spAutoFit/>
            </a:bodyPr>
            <a:lstStyle/>
            <a:p>
              <a:r>
                <a:rPr lang="en-US" sz="1600">
                  <a:latin typeface="Gotham Light"/>
                </a:rPr>
                <a:t>Dynamic social media advertising to promote individual hotels and resorts, and their specific food and drink offers, to people who have expressed interest in similar properties and locations on the PH&amp;R website, app, and elsewhere on the internet</a:t>
              </a:r>
            </a:p>
          </p:txBody>
        </p:sp>
        <p:grpSp>
          <p:nvGrpSpPr>
            <p:cNvPr id="23" name="Group 22">
              <a:extLst>
                <a:ext uri="{FF2B5EF4-FFF2-40B4-BE49-F238E27FC236}">
                  <a16:creationId xmlns:a16="http://schemas.microsoft.com/office/drawing/2014/main" id="{E4241FA5-052E-4D0D-B24C-717BBBC929F3}"/>
                </a:ext>
              </a:extLst>
            </p:cNvPr>
            <p:cNvGrpSpPr/>
            <p:nvPr/>
          </p:nvGrpSpPr>
          <p:grpSpPr>
            <a:xfrm>
              <a:off x="6667500" y="1820350"/>
              <a:ext cx="685800" cy="685800"/>
              <a:chOff x="7296150" y="1432387"/>
              <a:chExt cx="685800" cy="685800"/>
            </a:xfrm>
          </p:grpSpPr>
          <p:sp>
            <p:nvSpPr>
              <p:cNvPr id="20" name="Oval 19">
                <a:extLst>
                  <a:ext uri="{FF2B5EF4-FFF2-40B4-BE49-F238E27FC236}">
                    <a16:creationId xmlns:a16="http://schemas.microsoft.com/office/drawing/2014/main" id="{EF2AC43A-038F-427D-B3B4-6EA9E85A9D71}"/>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Gotham Light"/>
                </a:endParaRPr>
              </a:p>
            </p:txBody>
          </p:sp>
          <p:sp>
            <p:nvSpPr>
              <p:cNvPr id="22" name="TextBox 21">
                <a:extLst>
                  <a:ext uri="{FF2B5EF4-FFF2-40B4-BE49-F238E27FC236}">
                    <a16:creationId xmlns:a16="http://schemas.microsoft.com/office/drawing/2014/main" id="{9F787227-E75B-4E72-824D-35C7641BAFDA}"/>
                  </a:ext>
                </a:extLst>
              </p:cNvPr>
              <p:cNvSpPr txBox="1"/>
              <p:nvPr/>
            </p:nvSpPr>
            <p:spPr>
              <a:xfrm>
                <a:off x="7296150" y="1606010"/>
                <a:ext cx="685800" cy="338554"/>
              </a:xfrm>
              <a:prstGeom prst="rect">
                <a:avLst/>
              </a:prstGeom>
              <a:noFill/>
            </p:spPr>
            <p:txBody>
              <a:bodyPr wrap="square" lIns="91440" tIns="45720" rIns="91440" bIns="45720" rtlCol="0" anchor="ctr">
                <a:spAutoFit/>
              </a:bodyPr>
              <a:lstStyle/>
              <a:p>
                <a:pPr algn="ctr"/>
                <a:r>
                  <a:rPr lang="en-US" sz="1600">
                    <a:solidFill>
                      <a:schemeClr val="bg1"/>
                    </a:solidFill>
                    <a:latin typeface="Gotham Light"/>
                  </a:rPr>
                  <a:t>1</a:t>
                </a:r>
              </a:p>
            </p:txBody>
          </p:sp>
        </p:grpSp>
      </p:grpSp>
      <p:grpSp>
        <p:nvGrpSpPr>
          <p:cNvPr id="60" name="Group 59">
            <a:extLst>
              <a:ext uri="{FF2B5EF4-FFF2-40B4-BE49-F238E27FC236}">
                <a16:creationId xmlns:a16="http://schemas.microsoft.com/office/drawing/2014/main" id="{DF351C19-75FC-44BA-B56E-CF17064284A7}"/>
              </a:ext>
            </a:extLst>
          </p:cNvPr>
          <p:cNvGrpSpPr/>
          <p:nvPr/>
        </p:nvGrpSpPr>
        <p:grpSpPr>
          <a:xfrm>
            <a:off x="4445000" y="4385069"/>
            <a:ext cx="6838947" cy="685800"/>
            <a:chOff x="6667500" y="1820350"/>
            <a:chExt cx="6838947" cy="685800"/>
          </a:xfrm>
        </p:grpSpPr>
        <p:sp>
          <p:nvSpPr>
            <p:cNvPr id="61" name="TextBox 60">
              <a:extLst>
                <a:ext uri="{FF2B5EF4-FFF2-40B4-BE49-F238E27FC236}">
                  <a16:creationId xmlns:a16="http://schemas.microsoft.com/office/drawing/2014/main" id="{6676C2FD-BF0B-472B-81DB-3232712AF60D}"/>
                </a:ext>
              </a:extLst>
            </p:cNvPr>
            <p:cNvSpPr txBox="1"/>
            <p:nvPr/>
          </p:nvSpPr>
          <p:spPr>
            <a:xfrm>
              <a:off x="7488247" y="1882161"/>
              <a:ext cx="6018200" cy="584775"/>
            </a:xfrm>
            <a:prstGeom prst="rect">
              <a:avLst/>
            </a:prstGeom>
            <a:noFill/>
          </p:spPr>
          <p:txBody>
            <a:bodyPr wrap="square" lIns="91440" tIns="45720" rIns="91440" bIns="45720" rtlCol="0" anchor="t">
              <a:spAutoFit/>
            </a:bodyPr>
            <a:lstStyle/>
            <a:p>
              <a:r>
                <a:rPr lang="en-US" sz="1600">
                  <a:latin typeface="Gotham Light"/>
                </a:rPr>
                <a:t>Social media advertising targeting </a:t>
              </a:r>
              <a:r>
                <a:rPr lang="en-US" sz="1600" i="1">
                  <a:latin typeface="Gotham Light"/>
                  <a:ea typeface="+mn-lt"/>
                  <a:cs typeface="+mn-lt"/>
                </a:rPr>
                <a:t>I Prefer</a:t>
              </a:r>
              <a:r>
                <a:rPr lang="en-US" sz="1600">
                  <a:latin typeface="Gotham Light"/>
                  <a:ea typeface="+mn-lt"/>
                  <a:cs typeface="+mn-lt"/>
                </a:rPr>
                <a:t> Members interested in Food and Wine </a:t>
              </a:r>
              <a:endParaRPr lang="en-US" sz="1600">
                <a:latin typeface="Gotham Light"/>
              </a:endParaRPr>
            </a:p>
          </p:txBody>
        </p:sp>
        <p:grpSp>
          <p:nvGrpSpPr>
            <p:cNvPr id="62" name="Group 61">
              <a:extLst>
                <a:ext uri="{FF2B5EF4-FFF2-40B4-BE49-F238E27FC236}">
                  <a16:creationId xmlns:a16="http://schemas.microsoft.com/office/drawing/2014/main" id="{E31B66FA-585C-4C2E-8882-6734F480B301}"/>
                </a:ext>
              </a:extLst>
            </p:cNvPr>
            <p:cNvGrpSpPr/>
            <p:nvPr/>
          </p:nvGrpSpPr>
          <p:grpSpPr>
            <a:xfrm>
              <a:off x="6667500" y="1820350"/>
              <a:ext cx="685800" cy="685800"/>
              <a:chOff x="7296150" y="1432387"/>
              <a:chExt cx="685800" cy="685800"/>
            </a:xfrm>
          </p:grpSpPr>
          <p:sp>
            <p:nvSpPr>
              <p:cNvPr id="63" name="Oval 62">
                <a:extLst>
                  <a:ext uri="{FF2B5EF4-FFF2-40B4-BE49-F238E27FC236}">
                    <a16:creationId xmlns:a16="http://schemas.microsoft.com/office/drawing/2014/main" id="{5FD40142-1052-4DE5-AAE3-5FA659166CD1}"/>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Gotham Light"/>
                </a:endParaRPr>
              </a:p>
            </p:txBody>
          </p:sp>
          <p:sp>
            <p:nvSpPr>
              <p:cNvPr id="64" name="TextBox 63">
                <a:extLst>
                  <a:ext uri="{FF2B5EF4-FFF2-40B4-BE49-F238E27FC236}">
                    <a16:creationId xmlns:a16="http://schemas.microsoft.com/office/drawing/2014/main" id="{6C92E3C3-F959-4153-902C-21E052097683}"/>
                  </a:ext>
                </a:extLst>
              </p:cNvPr>
              <p:cNvSpPr txBox="1"/>
              <p:nvPr/>
            </p:nvSpPr>
            <p:spPr>
              <a:xfrm>
                <a:off x="7296150" y="1606010"/>
                <a:ext cx="685800" cy="338554"/>
              </a:xfrm>
              <a:prstGeom prst="rect">
                <a:avLst/>
              </a:prstGeom>
              <a:noFill/>
            </p:spPr>
            <p:txBody>
              <a:bodyPr wrap="square" lIns="91440" tIns="45720" rIns="91440" bIns="45720" rtlCol="0" anchor="ctr">
                <a:spAutoFit/>
              </a:bodyPr>
              <a:lstStyle/>
              <a:p>
                <a:pPr algn="ctr"/>
                <a:r>
                  <a:rPr lang="en-US" sz="1600">
                    <a:solidFill>
                      <a:schemeClr val="bg1"/>
                    </a:solidFill>
                    <a:latin typeface="Gotham Light"/>
                  </a:rPr>
                  <a:t>3</a:t>
                </a:r>
              </a:p>
            </p:txBody>
          </p:sp>
        </p:grpSp>
      </p:grpSp>
      <p:pic>
        <p:nvPicPr>
          <p:cNvPr id="15362" name="Picture 2">
            <a:extLst>
              <a:ext uri="{FF2B5EF4-FFF2-40B4-BE49-F238E27FC236}">
                <a16:creationId xmlns:a16="http://schemas.microsoft.com/office/drawing/2014/main" id="{F96639C1-6378-4D3D-A679-BB939D27E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6" y="1036276"/>
            <a:ext cx="3737414" cy="5183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 up of a logo&#10;&#10;Description automatically generated">
            <a:extLst>
              <a:ext uri="{FF2B5EF4-FFF2-40B4-BE49-F238E27FC236}">
                <a16:creationId xmlns:a16="http://schemas.microsoft.com/office/drawing/2014/main" id="{5BFBE167-82E8-4AE1-9A46-78F59487ACA5}"/>
              </a:ext>
            </a:extLst>
          </p:cNvPr>
          <p:cNvPicPr>
            <a:picLocks noChangeAspect="1"/>
          </p:cNvPicPr>
          <p:nvPr/>
        </p:nvPicPr>
        <p:blipFill rotWithShape="1">
          <a:blip r:embed="rId4">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28" name="Picture 27" descr="Text&#10;&#10;Description automatically generated with medium confidence">
            <a:extLst>
              <a:ext uri="{FF2B5EF4-FFF2-40B4-BE49-F238E27FC236}">
                <a16:creationId xmlns:a16="http://schemas.microsoft.com/office/drawing/2014/main" id="{A7C640B0-008C-4050-8F75-BD2BA6A00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4" name="Picture 3" descr="A dog sitting on a dock&#10;&#10;Description automatically generated with low confidence">
            <a:extLst>
              <a:ext uri="{FF2B5EF4-FFF2-40B4-BE49-F238E27FC236}">
                <a16:creationId xmlns:a16="http://schemas.microsoft.com/office/drawing/2014/main" id="{6E1D4AC5-9B63-4AFB-9118-4E44490A5BE2}"/>
              </a:ext>
            </a:extLst>
          </p:cNvPr>
          <p:cNvPicPr>
            <a:picLocks noChangeAspect="1"/>
          </p:cNvPicPr>
          <p:nvPr/>
        </p:nvPicPr>
        <p:blipFill rotWithShape="1">
          <a:blip r:embed="rId6">
            <a:extLst>
              <a:ext uri="{28A0092B-C50C-407E-A947-70E740481C1C}">
                <a14:useLocalDpi xmlns:a14="http://schemas.microsoft.com/office/drawing/2010/main" val="0"/>
              </a:ext>
            </a:extLst>
          </a:blip>
          <a:srcRect l="3190"/>
          <a:stretch/>
        </p:blipFill>
        <p:spPr>
          <a:xfrm>
            <a:off x="793652" y="1721483"/>
            <a:ext cx="1439594" cy="1487032"/>
          </a:xfrm>
          <a:prstGeom prst="rect">
            <a:avLst/>
          </a:prstGeom>
        </p:spPr>
      </p:pic>
      <p:pic>
        <p:nvPicPr>
          <p:cNvPr id="5" name="Picture 4">
            <a:extLst>
              <a:ext uri="{FF2B5EF4-FFF2-40B4-BE49-F238E27FC236}">
                <a16:creationId xmlns:a16="http://schemas.microsoft.com/office/drawing/2014/main" id="{40A82A9A-2394-3C50-3B48-8A44F1B679BB}"/>
              </a:ext>
            </a:extLst>
          </p:cNvPr>
          <p:cNvPicPr>
            <a:picLocks noChangeAspect="1"/>
          </p:cNvPicPr>
          <p:nvPr/>
        </p:nvPicPr>
        <p:blipFill>
          <a:blip r:embed="rId7"/>
          <a:stretch>
            <a:fillRect/>
          </a:stretch>
        </p:blipFill>
        <p:spPr>
          <a:xfrm>
            <a:off x="792320" y="1723449"/>
            <a:ext cx="1429230" cy="1491231"/>
          </a:xfrm>
          <a:prstGeom prst="rect">
            <a:avLst/>
          </a:prstGeom>
        </p:spPr>
      </p:pic>
      <p:grpSp>
        <p:nvGrpSpPr>
          <p:cNvPr id="2" name="Group 1">
            <a:extLst>
              <a:ext uri="{FF2B5EF4-FFF2-40B4-BE49-F238E27FC236}">
                <a16:creationId xmlns:a16="http://schemas.microsoft.com/office/drawing/2014/main" id="{FE456C0C-BB4F-6110-5343-965CF3442153}"/>
              </a:ext>
            </a:extLst>
          </p:cNvPr>
          <p:cNvGrpSpPr/>
          <p:nvPr/>
        </p:nvGrpSpPr>
        <p:grpSpPr>
          <a:xfrm>
            <a:off x="4445000" y="3242070"/>
            <a:ext cx="6838947" cy="1139029"/>
            <a:chOff x="6667500" y="1820350"/>
            <a:chExt cx="6838947" cy="1139029"/>
          </a:xfrm>
        </p:grpSpPr>
        <p:sp>
          <p:nvSpPr>
            <p:cNvPr id="6" name="TextBox 5">
              <a:extLst>
                <a:ext uri="{FF2B5EF4-FFF2-40B4-BE49-F238E27FC236}">
                  <a16:creationId xmlns:a16="http://schemas.microsoft.com/office/drawing/2014/main" id="{81998081-1FF7-D70B-0AA6-6B09032DBCED}"/>
                </a:ext>
              </a:extLst>
            </p:cNvPr>
            <p:cNvSpPr txBox="1"/>
            <p:nvPr/>
          </p:nvSpPr>
          <p:spPr>
            <a:xfrm>
              <a:off x="7488247" y="1882161"/>
              <a:ext cx="6018200" cy="1077218"/>
            </a:xfrm>
            <a:prstGeom prst="rect">
              <a:avLst/>
            </a:prstGeom>
            <a:noFill/>
          </p:spPr>
          <p:txBody>
            <a:bodyPr wrap="square" lIns="91440" tIns="45720" rIns="91440" bIns="45720" rtlCol="0" anchor="t">
              <a:spAutoFit/>
            </a:bodyPr>
            <a:lstStyle/>
            <a:p>
              <a:r>
                <a:rPr lang="en-US" sz="1600">
                  <a:latin typeface="Gotham Light"/>
                  <a:ea typeface="+mn-lt"/>
                  <a:cs typeface="+mn-lt"/>
                </a:rPr>
                <a:t>Dynamic social media advertising to promote food and drink offers to people who have expressed interest in food and drink on the PH&amp;R website, app, and elsewhere on the internet</a:t>
              </a:r>
            </a:p>
            <a:p>
              <a:endParaRPr lang="en-US" sz="1600">
                <a:latin typeface="Gotham Light"/>
                <a:cs typeface="Calibri"/>
              </a:endParaRPr>
            </a:p>
          </p:txBody>
        </p:sp>
        <p:grpSp>
          <p:nvGrpSpPr>
            <p:cNvPr id="10" name="Group 9">
              <a:extLst>
                <a:ext uri="{FF2B5EF4-FFF2-40B4-BE49-F238E27FC236}">
                  <a16:creationId xmlns:a16="http://schemas.microsoft.com/office/drawing/2014/main" id="{CEE86099-16F7-DE56-5DA8-DE14089D5518}"/>
                </a:ext>
              </a:extLst>
            </p:cNvPr>
            <p:cNvGrpSpPr/>
            <p:nvPr/>
          </p:nvGrpSpPr>
          <p:grpSpPr>
            <a:xfrm>
              <a:off x="6667500" y="1820350"/>
              <a:ext cx="685800" cy="685800"/>
              <a:chOff x="7296150" y="1432387"/>
              <a:chExt cx="685800" cy="685800"/>
            </a:xfrm>
          </p:grpSpPr>
          <p:sp>
            <p:nvSpPr>
              <p:cNvPr id="11" name="Oval 10">
                <a:extLst>
                  <a:ext uri="{FF2B5EF4-FFF2-40B4-BE49-F238E27FC236}">
                    <a16:creationId xmlns:a16="http://schemas.microsoft.com/office/drawing/2014/main" id="{34CB7C90-BD4F-26F7-07CE-93E4B842EEA5}"/>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Gotham Light"/>
                </a:endParaRPr>
              </a:p>
            </p:txBody>
          </p:sp>
          <p:sp>
            <p:nvSpPr>
              <p:cNvPr id="12" name="TextBox 11">
                <a:extLst>
                  <a:ext uri="{FF2B5EF4-FFF2-40B4-BE49-F238E27FC236}">
                    <a16:creationId xmlns:a16="http://schemas.microsoft.com/office/drawing/2014/main" id="{87D3A7DB-C194-0DE9-3BAB-B6DFDB62A0BE}"/>
                  </a:ext>
                </a:extLst>
              </p:cNvPr>
              <p:cNvSpPr txBox="1"/>
              <p:nvPr/>
            </p:nvSpPr>
            <p:spPr>
              <a:xfrm>
                <a:off x="7296150" y="1606010"/>
                <a:ext cx="685800" cy="338554"/>
              </a:xfrm>
              <a:prstGeom prst="rect">
                <a:avLst/>
              </a:prstGeom>
              <a:noFill/>
            </p:spPr>
            <p:txBody>
              <a:bodyPr wrap="square" lIns="91440" tIns="45720" rIns="91440" bIns="45720" rtlCol="0" anchor="ctr">
                <a:spAutoFit/>
              </a:bodyPr>
              <a:lstStyle/>
              <a:p>
                <a:pPr algn="ctr"/>
                <a:r>
                  <a:rPr lang="en-US" sz="1600">
                    <a:solidFill>
                      <a:schemeClr val="bg1"/>
                    </a:solidFill>
                    <a:latin typeface="Gotham Light"/>
                  </a:rPr>
                  <a:t>2</a:t>
                </a:r>
              </a:p>
            </p:txBody>
          </p:sp>
        </p:grpSp>
      </p:grpSp>
    </p:spTree>
    <p:extLst>
      <p:ext uri="{BB962C8B-B14F-4D97-AF65-F5344CB8AC3E}">
        <p14:creationId xmlns:p14="http://schemas.microsoft.com/office/powerpoint/2010/main" val="2254040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865B4C-1AF0-429F-9B50-2D55BD62F4FF}"/>
              </a:ext>
            </a:extLst>
          </p:cNvPr>
          <p:cNvSpPr/>
          <p:nvPr/>
        </p:nvSpPr>
        <p:spPr>
          <a:xfrm>
            <a:off x="0" y="984515"/>
            <a:ext cx="12192000" cy="472382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420441"/>
            <a:ext cx="7811388" cy="523220"/>
          </a:xfrm>
          <a:prstGeom prst="rect">
            <a:avLst/>
          </a:prstGeom>
          <a:noFill/>
        </p:spPr>
        <p:txBody>
          <a:bodyPr wrap="square" rtlCol="0">
            <a:spAutoFit/>
          </a:bodyPr>
          <a:lstStyle/>
          <a:p>
            <a:pPr algn="ctr"/>
            <a:r>
              <a:rPr lang="en-US" sz="2800">
                <a:solidFill>
                  <a:schemeClr val="accent4"/>
                </a:solidFill>
                <a:latin typeface="Gotham Bold" pitchFamily="50" charset="0"/>
              </a:rPr>
              <a:t>BRAND SOCIAL</a:t>
            </a: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sp>
        <p:nvSpPr>
          <p:cNvPr id="33" name="TextBox 32">
            <a:extLst>
              <a:ext uri="{FF2B5EF4-FFF2-40B4-BE49-F238E27FC236}">
                <a16:creationId xmlns:a16="http://schemas.microsoft.com/office/drawing/2014/main" id="{9F5F69CF-660F-46A5-8152-223B13016DB9}"/>
              </a:ext>
            </a:extLst>
          </p:cNvPr>
          <p:cNvSpPr txBox="1"/>
          <p:nvPr/>
        </p:nvSpPr>
        <p:spPr>
          <a:xfrm>
            <a:off x="458272" y="1239058"/>
            <a:ext cx="7901126" cy="3231654"/>
          </a:xfrm>
          <a:prstGeom prst="rect">
            <a:avLst/>
          </a:prstGeom>
          <a:noFill/>
        </p:spPr>
        <p:txBody>
          <a:bodyPr wrap="square" lIns="91440" tIns="45720" rIns="91440" bIns="45720" rtlCol="0" anchor="t">
            <a:spAutoFit/>
          </a:bodyPr>
          <a:lstStyle/>
          <a:p>
            <a:r>
              <a:rPr lang="en-US">
                <a:solidFill>
                  <a:schemeClr val="accent1"/>
                </a:solidFill>
                <a:latin typeface="Gotham Bold" pitchFamily="50" charset="0"/>
              </a:rPr>
              <a:t>WE ARE STORYTELLERS…</a:t>
            </a:r>
          </a:p>
          <a:p>
            <a:endParaRPr lang="en-US">
              <a:latin typeface="Gotham Bold" pitchFamily="50" charset="0"/>
            </a:endParaRPr>
          </a:p>
          <a:p>
            <a:pPr marL="285750" indent="-285750">
              <a:buFont typeface="Arial" panose="020B0604020202020204" pitchFamily="34" charset="0"/>
              <a:buChar char="•"/>
            </a:pPr>
            <a:r>
              <a:rPr lang="en-US" sz="1200">
                <a:latin typeface="Gotham Bold" pitchFamily="50" charset="0"/>
              </a:rPr>
              <a:t>STORIES:</a:t>
            </a:r>
          </a:p>
          <a:p>
            <a:pPr marL="742950" lvl="1" indent="-285750">
              <a:buFont typeface="Arial" panose="020B0604020202020204" pitchFamily="34" charset="0"/>
              <a:buChar char="•"/>
            </a:pPr>
            <a:r>
              <a:rPr lang="en-US" sz="1200" b="1" err="1">
                <a:solidFill>
                  <a:srgbClr val="000000"/>
                </a:solidFill>
                <a:latin typeface="Gotham Bold"/>
              </a:rPr>
              <a:t>instagram</a:t>
            </a:r>
            <a:r>
              <a:rPr lang="en-US" sz="1200" b="1">
                <a:latin typeface="Gotham Bold"/>
              </a:rPr>
              <a:t> &amp; Facebook Story features </a:t>
            </a:r>
            <a:endParaRPr lang="en-US" sz="1200" b="1">
              <a:latin typeface="Gotham Bold" pitchFamily="50" charset="0"/>
            </a:endParaRPr>
          </a:p>
          <a:p>
            <a:pPr marL="742950" lvl="1" indent="-285750">
              <a:buFont typeface="Arial" panose="020B0604020202020204" pitchFamily="34" charset="0"/>
              <a:buChar char="•"/>
            </a:pPr>
            <a:r>
              <a:rPr lang="en-US" sz="1200">
                <a:latin typeface="Gotham Bold"/>
              </a:rPr>
              <a:t>Details:</a:t>
            </a:r>
            <a:r>
              <a:rPr lang="en-US" sz="1200" b="1">
                <a:latin typeface="Gotham Bold"/>
              </a:rPr>
              <a:t> </a:t>
            </a:r>
            <a:r>
              <a:rPr lang="en-US" sz="1200">
                <a:latin typeface="Gotham Bold"/>
              </a:rPr>
              <a:t>Stories will highlight activities at participating properties with the “swipe up” feature leading to the campaign landing page.  Stories will live in a Highlight on the </a:t>
            </a:r>
            <a:r>
              <a:rPr lang="en-US" sz="1200">
                <a:latin typeface="Gotham Bold"/>
                <a:hlinkClick r:id="rId3"/>
              </a:rPr>
              <a:t>@PreferredHotels </a:t>
            </a:r>
            <a:r>
              <a:rPr lang="en-US" sz="1200">
                <a:latin typeface="Gotham Bold"/>
              </a:rPr>
              <a:t>Instagram.</a:t>
            </a:r>
          </a:p>
          <a:p>
            <a:pPr marL="742950" lvl="1" indent="-285750">
              <a:buFont typeface="Arial" panose="020B0604020202020204" pitchFamily="34" charset="0"/>
              <a:buChar char="•"/>
            </a:pPr>
            <a:r>
              <a:rPr lang="en-US" sz="1200">
                <a:latin typeface="Gotham Bold"/>
              </a:rPr>
              <a:t>Audience Reach: 82.6k Followers</a:t>
            </a:r>
          </a:p>
          <a:p>
            <a:endParaRPr lang="en-US" sz="1200">
              <a:latin typeface="Gotham Bold" pitchFamily="50" charset="0"/>
            </a:endParaRPr>
          </a:p>
          <a:p>
            <a:pPr marL="285750" indent="-285750">
              <a:buFont typeface="Arial" panose="020B0604020202020204" pitchFamily="34" charset="0"/>
              <a:buChar char="•"/>
            </a:pPr>
            <a:r>
              <a:rPr lang="en-US" sz="1200">
                <a:latin typeface="Gotham Bold" pitchFamily="50" charset="0"/>
              </a:rPr>
              <a:t>POSTS:</a:t>
            </a:r>
          </a:p>
          <a:p>
            <a:pPr marL="742950" lvl="1" indent="-285750">
              <a:buFont typeface="Arial" panose="020B0604020202020204" pitchFamily="34" charset="0"/>
              <a:buChar char="•"/>
            </a:pPr>
            <a:r>
              <a:rPr lang="en-US" sz="1200" b="1">
                <a:latin typeface="Gotham Bold"/>
              </a:rPr>
              <a:t>Facebook Posts </a:t>
            </a:r>
            <a:endParaRPr lang="en-US" sz="1200" b="1">
              <a:latin typeface="Gotham Bold" pitchFamily="50" charset="0"/>
            </a:endParaRPr>
          </a:p>
          <a:p>
            <a:pPr marL="742950" lvl="1" indent="-285750">
              <a:buFont typeface="Arial" panose="020B0604020202020204" pitchFamily="34" charset="0"/>
              <a:buChar char="•"/>
            </a:pPr>
            <a:r>
              <a:rPr lang="en-US" sz="1200">
                <a:latin typeface="Gotham Bold"/>
              </a:rPr>
              <a:t>Details: Posts</a:t>
            </a:r>
            <a:r>
              <a:rPr lang="en-US" sz="1200" b="1">
                <a:latin typeface="Gotham Bold"/>
              </a:rPr>
              <a:t> </a:t>
            </a:r>
            <a:r>
              <a:rPr lang="en-US" sz="1200">
                <a:latin typeface="Gotham Bold"/>
              </a:rPr>
              <a:t>on the </a:t>
            </a:r>
            <a:r>
              <a:rPr lang="en-US" sz="1200">
                <a:latin typeface="Gotham Bold"/>
                <a:hlinkClick r:id="rId4"/>
              </a:rPr>
              <a:t>@PreferredHotels </a:t>
            </a:r>
            <a:r>
              <a:rPr lang="en-US" sz="1200">
                <a:latin typeface="Gotham Bold"/>
              </a:rPr>
              <a:t>Facebook Page will detail the offer and participating hotel images with a direct link to the campaign landing page.</a:t>
            </a:r>
          </a:p>
          <a:p>
            <a:pPr marL="742950" lvl="1" indent="-285750">
              <a:buFont typeface="Arial" panose="020B0604020202020204" pitchFamily="34" charset="0"/>
              <a:buChar char="•"/>
            </a:pPr>
            <a:r>
              <a:rPr lang="en-US" sz="1200">
                <a:latin typeface="Gotham Bold"/>
              </a:rPr>
              <a:t>Audience Reach: 297.6k</a:t>
            </a:r>
          </a:p>
          <a:p>
            <a:pPr marL="285750" indent="-285750">
              <a:buFont typeface="Arial" panose="020B0604020202020204" pitchFamily="34" charset="0"/>
              <a:buChar char="•"/>
            </a:pPr>
            <a:endParaRPr lang="en-US" sz="1200">
              <a:latin typeface="Gotham Bold" pitchFamily="50" charset="0"/>
            </a:endParaRPr>
          </a:p>
          <a:p>
            <a:endParaRPr lang="en-US" sz="1200">
              <a:latin typeface="Gotham Bold" pitchFamily="50" charset="0"/>
            </a:endParaRPr>
          </a:p>
          <a:p>
            <a:pPr marL="742950" lvl="1" indent="-285750">
              <a:buFont typeface="Arial" panose="020B0604020202020204" pitchFamily="34" charset="0"/>
              <a:buChar char="•"/>
            </a:pPr>
            <a:endParaRPr lang="en-US" sz="1200">
              <a:latin typeface="Gotham Bold" pitchFamily="50" charset="0"/>
            </a:endParaRPr>
          </a:p>
        </p:txBody>
      </p:sp>
      <p:pic>
        <p:nvPicPr>
          <p:cNvPr id="6" name="Picture 5" descr="Graphical user interface, application&#10;&#10;Description automatically generated">
            <a:extLst>
              <a:ext uri="{FF2B5EF4-FFF2-40B4-BE49-F238E27FC236}">
                <a16:creationId xmlns:a16="http://schemas.microsoft.com/office/drawing/2014/main" id="{E3E0C97F-77A1-4514-9509-69B396519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8241" y="984516"/>
            <a:ext cx="2293413" cy="4963523"/>
          </a:xfrm>
          <a:prstGeom prst="rect">
            <a:avLst/>
          </a:prstGeom>
        </p:spPr>
      </p:pic>
      <p:pic>
        <p:nvPicPr>
          <p:cNvPr id="14" name="Picture 2">
            <a:extLst>
              <a:ext uri="{FF2B5EF4-FFF2-40B4-BE49-F238E27FC236}">
                <a16:creationId xmlns:a16="http://schemas.microsoft.com/office/drawing/2014/main" id="{0694F0CA-87A0-44DD-8694-F8473CCFD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272" y="846017"/>
            <a:ext cx="3737414" cy="51831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06A326F5-BF77-4AAA-8F0B-F54922FBB0AE}"/>
              </a:ext>
            </a:extLst>
          </p:cNvPr>
          <p:cNvPicPr>
            <a:picLocks noChangeAspect="1"/>
          </p:cNvPicPr>
          <p:nvPr/>
        </p:nvPicPr>
        <p:blipFill rotWithShape="1">
          <a:blip r:embed="rId7">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1A412BEC-CAE6-4FCF-8CC1-C9C8026C56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spTree>
    <p:extLst>
      <p:ext uri="{BB962C8B-B14F-4D97-AF65-F5344CB8AC3E}">
        <p14:creationId xmlns:p14="http://schemas.microsoft.com/office/powerpoint/2010/main" val="2362279032"/>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B818E6-BE7C-4148-9BEB-1B67EE7CFBCD}"/>
              </a:ext>
            </a:extLst>
          </p:cNvPr>
          <p:cNvSpPr/>
          <p:nvPr/>
        </p:nvSpPr>
        <p:spPr>
          <a:xfrm>
            <a:off x="0" y="0"/>
            <a:ext cx="12192000"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CDB3C8-2E1D-4969-9AC8-CCF039502FCD}"/>
              </a:ext>
            </a:extLst>
          </p:cNvPr>
          <p:cNvSpPr txBox="1"/>
          <p:nvPr/>
        </p:nvSpPr>
        <p:spPr>
          <a:xfrm>
            <a:off x="3827721" y="6519530"/>
            <a:ext cx="4536558" cy="215444"/>
          </a:xfrm>
          <a:prstGeom prst="rect">
            <a:avLst/>
          </a:prstGeom>
          <a:noFill/>
        </p:spPr>
        <p:txBody>
          <a:bodyPr wrap="square" rtlCol="0">
            <a:spAutoFit/>
          </a:bodyPr>
          <a:lstStyle/>
          <a:p>
            <a:r>
              <a:rPr lang="en-US" sz="800">
                <a:solidFill>
                  <a:schemeClr val="accent4"/>
                </a:solidFill>
                <a:latin typeface="Gotham Book" pitchFamily="50" charset="0"/>
              </a:rPr>
              <a:t>CONFIDENTIAL    |     PREFERRED HOTELS &amp; RESORTS     |     THE MARKETPLACE</a:t>
            </a:r>
          </a:p>
        </p:txBody>
      </p:sp>
      <p:sp>
        <p:nvSpPr>
          <p:cNvPr id="8" name="TextBox 7">
            <a:extLst>
              <a:ext uri="{FF2B5EF4-FFF2-40B4-BE49-F238E27FC236}">
                <a16:creationId xmlns:a16="http://schemas.microsoft.com/office/drawing/2014/main" id="{2BF4C006-126B-41D7-8194-20B5A749DE75}"/>
              </a:ext>
            </a:extLst>
          </p:cNvPr>
          <p:cNvSpPr txBox="1"/>
          <p:nvPr/>
        </p:nvSpPr>
        <p:spPr>
          <a:xfrm>
            <a:off x="869950" y="3715741"/>
            <a:ext cx="10452100" cy="338554"/>
          </a:xfrm>
          <a:prstGeom prst="rect">
            <a:avLst/>
          </a:prstGeom>
          <a:noFill/>
        </p:spPr>
        <p:txBody>
          <a:bodyPr wrap="square" rtlCol="0">
            <a:spAutoFit/>
          </a:bodyPr>
          <a:lstStyle/>
          <a:p>
            <a:pPr algn="ctr"/>
            <a:r>
              <a:rPr lang="en-US" sz="1600">
                <a:latin typeface="Gotham Light" pitchFamily="50" charset="0"/>
              </a:rPr>
              <a:t>THE SPOTLIGHTS: FOOD &amp; DRINK</a:t>
            </a:r>
          </a:p>
        </p:txBody>
      </p:sp>
      <p:sp>
        <p:nvSpPr>
          <p:cNvPr id="9" name="TextBox 8">
            <a:extLst>
              <a:ext uri="{FF2B5EF4-FFF2-40B4-BE49-F238E27FC236}">
                <a16:creationId xmlns:a16="http://schemas.microsoft.com/office/drawing/2014/main" id="{ED004B7F-D892-4CCA-8AC1-AB944D741080}"/>
              </a:ext>
            </a:extLst>
          </p:cNvPr>
          <p:cNvSpPr txBox="1"/>
          <p:nvPr/>
        </p:nvSpPr>
        <p:spPr>
          <a:xfrm>
            <a:off x="869950" y="3105834"/>
            <a:ext cx="10452100" cy="646331"/>
          </a:xfrm>
          <a:prstGeom prst="rect">
            <a:avLst/>
          </a:prstGeom>
          <a:noFill/>
        </p:spPr>
        <p:txBody>
          <a:bodyPr wrap="square" rtlCol="0">
            <a:spAutoFit/>
          </a:bodyPr>
          <a:lstStyle/>
          <a:p>
            <a:pPr algn="ctr"/>
            <a:r>
              <a:rPr lang="en-US" sz="3600" i="1">
                <a:solidFill>
                  <a:schemeClr val="accent4"/>
                </a:solidFill>
                <a:latin typeface="Gotham Bold" pitchFamily="50" charset="0"/>
              </a:rPr>
              <a:t>I PREFER </a:t>
            </a:r>
            <a:r>
              <a:rPr lang="en-US" sz="3600">
                <a:solidFill>
                  <a:schemeClr val="accent4"/>
                </a:solidFill>
                <a:latin typeface="Gotham Bold" pitchFamily="50" charset="0"/>
              </a:rPr>
              <a:t>MEMBER E-MAIL</a:t>
            </a:r>
          </a:p>
        </p:txBody>
      </p:sp>
    </p:spTree>
    <p:extLst>
      <p:ext uri="{BB962C8B-B14F-4D97-AF65-F5344CB8AC3E}">
        <p14:creationId xmlns:p14="http://schemas.microsoft.com/office/powerpoint/2010/main" val="2030983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865B4C-1AF0-429F-9B50-2D55BD62F4FF}"/>
              </a:ext>
            </a:extLst>
          </p:cNvPr>
          <p:cNvSpPr/>
          <p:nvPr/>
        </p:nvSpPr>
        <p:spPr>
          <a:xfrm>
            <a:off x="0" y="1721483"/>
            <a:ext cx="12192000" cy="374972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322797"/>
            <a:ext cx="7811388" cy="523220"/>
          </a:xfrm>
          <a:prstGeom prst="rect">
            <a:avLst/>
          </a:prstGeom>
          <a:noFill/>
        </p:spPr>
        <p:txBody>
          <a:bodyPr wrap="square" rtlCol="0">
            <a:spAutoFit/>
          </a:bodyPr>
          <a:lstStyle/>
          <a:p>
            <a:pPr algn="ctr"/>
            <a:r>
              <a:rPr lang="en-US" sz="2800" i="1">
                <a:solidFill>
                  <a:schemeClr val="accent4"/>
                </a:solidFill>
                <a:latin typeface="Gotham Bold" pitchFamily="50" charset="0"/>
              </a:rPr>
              <a:t>I PREFER </a:t>
            </a:r>
            <a:r>
              <a:rPr lang="en-US" sz="2800">
                <a:solidFill>
                  <a:schemeClr val="accent4"/>
                </a:solidFill>
                <a:latin typeface="Gotham Bold" pitchFamily="50" charset="0"/>
              </a:rPr>
              <a:t>EMAIL</a:t>
            </a: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grpSp>
        <p:nvGrpSpPr>
          <p:cNvPr id="24" name="Group 23">
            <a:extLst>
              <a:ext uri="{FF2B5EF4-FFF2-40B4-BE49-F238E27FC236}">
                <a16:creationId xmlns:a16="http://schemas.microsoft.com/office/drawing/2014/main" id="{36D6EEA6-DF68-4241-B226-85257BF564EA}"/>
              </a:ext>
            </a:extLst>
          </p:cNvPr>
          <p:cNvGrpSpPr/>
          <p:nvPr/>
        </p:nvGrpSpPr>
        <p:grpSpPr>
          <a:xfrm>
            <a:off x="650322" y="2106203"/>
            <a:ext cx="4916499" cy="685800"/>
            <a:chOff x="6667500" y="1820350"/>
            <a:chExt cx="4916499" cy="685800"/>
          </a:xfrm>
        </p:grpSpPr>
        <p:sp>
          <p:nvSpPr>
            <p:cNvPr id="59" name="TextBox 58">
              <a:extLst>
                <a:ext uri="{FF2B5EF4-FFF2-40B4-BE49-F238E27FC236}">
                  <a16:creationId xmlns:a16="http://schemas.microsoft.com/office/drawing/2014/main" id="{E0F2CB79-C04D-4A57-9AE1-3DD3875DA15F}"/>
                </a:ext>
              </a:extLst>
            </p:cNvPr>
            <p:cNvSpPr txBox="1"/>
            <p:nvPr/>
          </p:nvSpPr>
          <p:spPr>
            <a:xfrm>
              <a:off x="7488249" y="1852506"/>
              <a:ext cx="4095750" cy="584775"/>
            </a:xfrm>
            <a:prstGeom prst="rect">
              <a:avLst/>
            </a:prstGeom>
            <a:noFill/>
          </p:spPr>
          <p:txBody>
            <a:bodyPr wrap="square" rtlCol="0" anchor="ctr">
              <a:spAutoFit/>
            </a:bodyPr>
            <a:lstStyle/>
            <a:p>
              <a:r>
                <a:rPr lang="en-US" sz="1600">
                  <a:latin typeface="Gotham Light" pitchFamily="50" charset="0"/>
                </a:rPr>
                <a:t>Email supporting content relevant to the campaign theme and the participating hotels</a:t>
              </a:r>
            </a:p>
          </p:txBody>
        </p:sp>
        <p:grpSp>
          <p:nvGrpSpPr>
            <p:cNvPr id="23" name="Group 22">
              <a:extLst>
                <a:ext uri="{FF2B5EF4-FFF2-40B4-BE49-F238E27FC236}">
                  <a16:creationId xmlns:a16="http://schemas.microsoft.com/office/drawing/2014/main" id="{E4241FA5-052E-4D0D-B24C-717BBBC929F3}"/>
                </a:ext>
              </a:extLst>
            </p:cNvPr>
            <p:cNvGrpSpPr/>
            <p:nvPr/>
          </p:nvGrpSpPr>
          <p:grpSpPr>
            <a:xfrm>
              <a:off x="6667500" y="1820350"/>
              <a:ext cx="685800" cy="685800"/>
              <a:chOff x="7296150" y="1432387"/>
              <a:chExt cx="685800" cy="685800"/>
            </a:xfrm>
          </p:grpSpPr>
          <p:sp>
            <p:nvSpPr>
              <p:cNvPr id="20" name="Oval 19">
                <a:extLst>
                  <a:ext uri="{FF2B5EF4-FFF2-40B4-BE49-F238E27FC236}">
                    <a16:creationId xmlns:a16="http://schemas.microsoft.com/office/drawing/2014/main" id="{EF2AC43A-038F-427D-B3B4-6EA9E85A9D71}"/>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F787227-E75B-4E72-824D-35C7641BAFDA}"/>
                  </a:ext>
                </a:extLst>
              </p:cNvPr>
              <p:cNvSpPr txBox="1"/>
              <p:nvPr/>
            </p:nvSpPr>
            <p:spPr>
              <a:xfrm>
                <a:off x="7296150" y="1590621"/>
                <a:ext cx="685800" cy="369332"/>
              </a:xfrm>
              <a:prstGeom prst="rect">
                <a:avLst/>
              </a:prstGeom>
              <a:noFill/>
            </p:spPr>
            <p:txBody>
              <a:bodyPr wrap="square" rtlCol="0" anchor="ctr">
                <a:spAutoFit/>
              </a:bodyPr>
              <a:lstStyle/>
              <a:p>
                <a:pPr algn="ctr"/>
                <a:r>
                  <a:rPr lang="en-US">
                    <a:solidFill>
                      <a:schemeClr val="bg1"/>
                    </a:solidFill>
                    <a:latin typeface="Gotham Medium" pitchFamily="50" charset="0"/>
                  </a:rPr>
                  <a:t>1</a:t>
                </a:r>
              </a:p>
            </p:txBody>
          </p:sp>
        </p:grpSp>
      </p:grpSp>
      <p:grpSp>
        <p:nvGrpSpPr>
          <p:cNvPr id="60" name="Group 59">
            <a:extLst>
              <a:ext uri="{FF2B5EF4-FFF2-40B4-BE49-F238E27FC236}">
                <a16:creationId xmlns:a16="http://schemas.microsoft.com/office/drawing/2014/main" id="{DF351C19-75FC-44BA-B56E-CF17064284A7}"/>
              </a:ext>
            </a:extLst>
          </p:cNvPr>
          <p:cNvGrpSpPr/>
          <p:nvPr/>
        </p:nvGrpSpPr>
        <p:grpSpPr>
          <a:xfrm>
            <a:off x="643723" y="3177592"/>
            <a:ext cx="5056615" cy="830997"/>
            <a:chOff x="6667500" y="1771518"/>
            <a:chExt cx="4900864" cy="830997"/>
          </a:xfrm>
        </p:grpSpPr>
        <p:sp>
          <p:nvSpPr>
            <p:cNvPr id="61" name="TextBox 60">
              <a:extLst>
                <a:ext uri="{FF2B5EF4-FFF2-40B4-BE49-F238E27FC236}">
                  <a16:creationId xmlns:a16="http://schemas.microsoft.com/office/drawing/2014/main" id="{6676C2FD-BF0B-472B-81DB-3232712AF60D}"/>
                </a:ext>
              </a:extLst>
            </p:cNvPr>
            <p:cNvSpPr txBox="1"/>
            <p:nvPr/>
          </p:nvSpPr>
          <p:spPr>
            <a:xfrm>
              <a:off x="7472614" y="1771518"/>
              <a:ext cx="4095750" cy="830997"/>
            </a:xfrm>
            <a:prstGeom prst="rect">
              <a:avLst/>
            </a:prstGeom>
            <a:noFill/>
          </p:spPr>
          <p:txBody>
            <a:bodyPr wrap="square" rtlCol="0" anchor="ctr">
              <a:spAutoFit/>
            </a:bodyPr>
            <a:lstStyle/>
            <a:p>
              <a:r>
                <a:rPr lang="en-US" sz="1600">
                  <a:latin typeface="Gotham Light" pitchFamily="50" charset="0"/>
                </a:rPr>
                <a:t>Highly targeted audience of </a:t>
              </a:r>
              <a:r>
                <a:rPr lang="en-US" sz="1600" i="1">
                  <a:latin typeface="Gotham Light" pitchFamily="50" charset="0"/>
                </a:rPr>
                <a:t>I Prefer </a:t>
              </a:r>
              <a:r>
                <a:rPr lang="en-US" sz="1600">
                  <a:latin typeface="Gotham Light" pitchFamily="50" charset="0"/>
                </a:rPr>
                <a:t>members who expressed interest in food and wine plus customers with past stays at participating hotels</a:t>
              </a:r>
            </a:p>
          </p:txBody>
        </p:sp>
        <p:grpSp>
          <p:nvGrpSpPr>
            <p:cNvPr id="62" name="Group 61">
              <a:extLst>
                <a:ext uri="{FF2B5EF4-FFF2-40B4-BE49-F238E27FC236}">
                  <a16:creationId xmlns:a16="http://schemas.microsoft.com/office/drawing/2014/main" id="{E31B66FA-585C-4C2E-8882-6734F480B301}"/>
                </a:ext>
              </a:extLst>
            </p:cNvPr>
            <p:cNvGrpSpPr/>
            <p:nvPr/>
          </p:nvGrpSpPr>
          <p:grpSpPr>
            <a:xfrm>
              <a:off x="6667500" y="1820350"/>
              <a:ext cx="685800" cy="685800"/>
              <a:chOff x="7296150" y="1432387"/>
              <a:chExt cx="685800" cy="685800"/>
            </a:xfrm>
          </p:grpSpPr>
          <p:sp>
            <p:nvSpPr>
              <p:cNvPr id="63" name="Oval 62">
                <a:extLst>
                  <a:ext uri="{FF2B5EF4-FFF2-40B4-BE49-F238E27FC236}">
                    <a16:creationId xmlns:a16="http://schemas.microsoft.com/office/drawing/2014/main" id="{5FD40142-1052-4DE5-AAE3-5FA659166CD1}"/>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C92E3C3-F959-4153-902C-21E052097683}"/>
                  </a:ext>
                </a:extLst>
              </p:cNvPr>
              <p:cNvSpPr txBox="1"/>
              <p:nvPr/>
            </p:nvSpPr>
            <p:spPr>
              <a:xfrm>
                <a:off x="7296150" y="1590621"/>
                <a:ext cx="685800" cy="369332"/>
              </a:xfrm>
              <a:prstGeom prst="rect">
                <a:avLst/>
              </a:prstGeom>
              <a:noFill/>
            </p:spPr>
            <p:txBody>
              <a:bodyPr wrap="square" rtlCol="0" anchor="ctr">
                <a:spAutoFit/>
              </a:bodyPr>
              <a:lstStyle/>
              <a:p>
                <a:pPr algn="ctr"/>
                <a:r>
                  <a:rPr lang="en-US">
                    <a:solidFill>
                      <a:schemeClr val="bg1"/>
                    </a:solidFill>
                    <a:latin typeface="Gotham Medium" pitchFamily="50" charset="0"/>
                  </a:rPr>
                  <a:t>2</a:t>
                </a:r>
              </a:p>
            </p:txBody>
          </p:sp>
        </p:grpSp>
      </p:grpSp>
      <p:grpSp>
        <p:nvGrpSpPr>
          <p:cNvPr id="65" name="Group 64">
            <a:extLst>
              <a:ext uri="{FF2B5EF4-FFF2-40B4-BE49-F238E27FC236}">
                <a16:creationId xmlns:a16="http://schemas.microsoft.com/office/drawing/2014/main" id="{F9CE950C-AB1B-4B3A-9BC6-3435D40A7EF7}"/>
              </a:ext>
            </a:extLst>
          </p:cNvPr>
          <p:cNvGrpSpPr/>
          <p:nvPr/>
        </p:nvGrpSpPr>
        <p:grpSpPr>
          <a:xfrm>
            <a:off x="650322" y="4324535"/>
            <a:ext cx="4916499" cy="685800"/>
            <a:chOff x="6667500" y="1820350"/>
            <a:chExt cx="4916499" cy="685800"/>
          </a:xfrm>
        </p:grpSpPr>
        <p:sp>
          <p:nvSpPr>
            <p:cNvPr id="66" name="TextBox 65">
              <a:extLst>
                <a:ext uri="{FF2B5EF4-FFF2-40B4-BE49-F238E27FC236}">
                  <a16:creationId xmlns:a16="http://schemas.microsoft.com/office/drawing/2014/main" id="{1788F80C-1544-4577-97DC-D4D9DD63A16B}"/>
                </a:ext>
              </a:extLst>
            </p:cNvPr>
            <p:cNvSpPr txBox="1"/>
            <p:nvPr/>
          </p:nvSpPr>
          <p:spPr>
            <a:xfrm>
              <a:off x="7488249" y="1993973"/>
              <a:ext cx="4095750" cy="338554"/>
            </a:xfrm>
            <a:prstGeom prst="rect">
              <a:avLst/>
            </a:prstGeom>
            <a:noFill/>
          </p:spPr>
          <p:txBody>
            <a:bodyPr wrap="square" rtlCol="0" anchor="ctr">
              <a:spAutoFit/>
            </a:bodyPr>
            <a:lstStyle/>
            <a:p>
              <a:r>
                <a:rPr lang="en-US" sz="1600">
                  <a:latin typeface="Gotham Light" pitchFamily="50" charset="0"/>
                </a:rPr>
                <a:t>Deployment: September 22, 2022</a:t>
              </a:r>
            </a:p>
          </p:txBody>
        </p:sp>
        <p:grpSp>
          <p:nvGrpSpPr>
            <p:cNvPr id="67" name="Group 66">
              <a:extLst>
                <a:ext uri="{FF2B5EF4-FFF2-40B4-BE49-F238E27FC236}">
                  <a16:creationId xmlns:a16="http://schemas.microsoft.com/office/drawing/2014/main" id="{B985D989-8F84-4A0A-922C-E815ABBC48AE}"/>
                </a:ext>
              </a:extLst>
            </p:cNvPr>
            <p:cNvGrpSpPr/>
            <p:nvPr/>
          </p:nvGrpSpPr>
          <p:grpSpPr>
            <a:xfrm>
              <a:off x="6667500" y="1820350"/>
              <a:ext cx="685800" cy="685800"/>
              <a:chOff x="7296150" y="1432387"/>
              <a:chExt cx="685800" cy="685800"/>
            </a:xfrm>
          </p:grpSpPr>
          <p:sp>
            <p:nvSpPr>
              <p:cNvPr id="68" name="Oval 67">
                <a:extLst>
                  <a:ext uri="{FF2B5EF4-FFF2-40B4-BE49-F238E27FC236}">
                    <a16:creationId xmlns:a16="http://schemas.microsoft.com/office/drawing/2014/main" id="{6F6C6DD2-0290-4750-AB22-4AB007165982}"/>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3610FB7-AE9E-424F-A131-43A4E33FB5C0}"/>
                  </a:ext>
                </a:extLst>
              </p:cNvPr>
              <p:cNvSpPr txBox="1"/>
              <p:nvPr/>
            </p:nvSpPr>
            <p:spPr>
              <a:xfrm>
                <a:off x="7296150" y="1590621"/>
                <a:ext cx="685800" cy="369332"/>
              </a:xfrm>
              <a:prstGeom prst="rect">
                <a:avLst/>
              </a:prstGeom>
              <a:noFill/>
            </p:spPr>
            <p:txBody>
              <a:bodyPr wrap="square" rtlCol="0" anchor="ctr">
                <a:spAutoFit/>
              </a:bodyPr>
              <a:lstStyle/>
              <a:p>
                <a:pPr algn="ctr"/>
                <a:r>
                  <a:rPr lang="en-US">
                    <a:solidFill>
                      <a:schemeClr val="bg1"/>
                    </a:solidFill>
                    <a:latin typeface="Gotham Medium" pitchFamily="50" charset="0"/>
                  </a:rPr>
                  <a:t>3</a:t>
                </a:r>
              </a:p>
            </p:txBody>
          </p:sp>
        </p:grpSp>
      </p:grpSp>
      <p:pic>
        <p:nvPicPr>
          <p:cNvPr id="29" name="Picture 28" descr="A close up of a logo&#10;&#10;Description automatically generated">
            <a:extLst>
              <a:ext uri="{FF2B5EF4-FFF2-40B4-BE49-F238E27FC236}">
                <a16:creationId xmlns:a16="http://schemas.microsoft.com/office/drawing/2014/main" id="{3A30BDCA-BFEA-4B91-A4BA-B1329EA07BF4}"/>
              </a:ext>
            </a:extLst>
          </p:cNvPr>
          <p:cNvPicPr>
            <a:picLocks noChangeAspect="1"/>
          </p:cNvPicPr>
          <p:nvPr/>
        </p:nvPicPr>
        <p:blipFill rotWithShape="1">
          <a:blip r:embed="rId2">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30" name="Picture 29" descr="Text&#10;&#10;Description automatically generated with medium confidence">
            <a:extLst>
              <a:ext uri="{FF2B5EF4-FFF2-40B4-BE49-F238E27FC236}">
                <a16:creationId xmlns:a16="http://schemas.microsoft.com/office/drawing/2014/main" id="{431B89C6-F236-46A0-A627-DF4B660E8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5" name="Picture 5">
            <a:extLst>
              <a:ext uri="{FF2B5EF4-FFF2-40B4-BE49-F238E27FC236}">
                <a16:creationId xmlns:a16="http://schemas.microsoft.com/office/drawing/2014/main" id="{F7D54070-69EF-BCE8-3EA3-A103325D859F}"/>
              </a:ext>
            </a:extLst>
          </p:cNvPr>
          <p:cNvPicPr>
            <a:picLocks noChangeAspect="1"/>
          </p:cNvPicPr>
          <p:nvPr/>
        </p:nvPicPr>
        <p:blipFill rotWithShape="1">
          <a:blip r:embed="rId4"/>
          <a:srcRect l="14179" t="642" r="14925" b="-60"/>
          <a:stretch/>
        </p:blipFill>
        <p:spPr>
          <a:xfrm>
            <a:off x="8481099" y="759045"/>
            <a:ext cx="1159375" cy="5103404"/>
          </a:xfrm>
          <a:prstGeom prst="rect">
            <a:avLst/>
          </a:prstGeom>
        </p:spPr>
      </p:pic>
    </p:spTree>
    <p:extLst>
      <p:ext uri="{BB962C8B-B14F-4D97-AF65-F5344CB8AC3E}">
        <p14:creationId xmlns:p14="http://schemas.microsoft.com/office/powerpoint/2010/main" val="1955408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924B13-A556-4C74-AF5D-4A33158F0C75}"/>
              </a:ext>
            </a:extLst>
          </p:cNvPr>
          <p:cNvSpPr/>
          <p:nvPr/>
        </p:nvSpPr>
        <p:spPr>
          <a:xfrm>
            <a:off x="0" y="-2"/>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 shirt&#10;&#10;Description automatically generated">
            <a:extLst>
              <a:ext uri="{FF2B5EF4-FFF2-40B4-BE49-F238E27FC236}">
                <a16:creationId xmlns:a16="http://schemas.microsoft.com/office/drawing/2014/main" id="{79B47204-F5DD-434A-BA0B-70114F3BD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304" y="348337"/>
            <a:ext cx="1273390" cy="43491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0F198A6-4EA6-4FC0-8133-C18F75A44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52" y="2615792"/>
            <a:ext cx="6529496" cy="1626416"/>
          </a:xfrm>
          <a:prstGeom prst="rect">
            <a:avLst/>
          </a:prstGeom>
        </p:spPr>
      </p:pic>
    </p:spTree>
    <p:extLst>
      <p:ext uri="{BB962C8B-B14F-4D97-AF65-F5344CB8AC3E}">
        <p14:creationId xmlns:p14="http://schemas.microsoft.com/office/powerpoint/2010/main" val="272893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8CAC66-D762-4824-8BEA-CA729CE2819A}"/>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326894"/>
            <a:ext cx="7811388" cy="523220"/>
          </a:xfrm>
          <a:prstGeom prst="rect">
            <a:avLst/>
          </a:prstGeom>
          <a:noFill/>
        </p:spPr>
        <p:txBody>
          <a:bodyPr wrap="square" rtlCol="0">
            <a:spAutoFit/>
          </a:bodyPr>
          <a:lstStyle/>
          <a:p>
            <a:pPr algn="ctr"/>
            <a:r>
              <a:rPr lang="en-US" sz="2800">
                <a:solidFill>
                  <a:schemeClr val="accent4"/>
                </a:solidFill>
                <a:latin typeface="Gotham Bold" pitchFamily="50" charset="0"/>
              </a:rPr>
              <a:t>CAMPAIGN OVERVIEW</a:t>
            </a:r>
          </a:p>
        </p:txBody>
      </p:sp>
      <p:sp>
        <p:nvSpPr>
          <p:cNvPr id="4" name="TextBox 3">
            <a:extLst>
              <a:ext uri="{FF2B5EF4-FFF2-40B4-BE49-F238E27FC236}">
                <a16:creationId xmlns:a16="http://schemas.microsoft.com/office/drawing/2014/main" id="{ABB638A0-7D3B-44F9-9D9C-0EA19FD76BE0}"/>
              </a:ext>
            </a:extLst>
          </p:cNvPr>
          <p:cNvSpPr txBox="1"/>
          <p:nvPr/>
        </p:nvSpPr>
        <p:spPr>
          <a:xfrm>
            <a:off x="400050" y="4197350"/>
            <a:ext cx="2133600" cy="1915909"/>
          </a:xfrm>
          <a:prstGeom prst="rect">
            <a:avLst/>
          </a:prstGeom>
          <a:noFill/>
        </p:spPr>
        <p:txBody>
          <a:bodyPr wrap="square" lIns="91440" tIns="45720" rIns="91440" bIns="45720" rtlCol="0" anchor="t">
            <a:spAutoFit/>
          </a:bodyPr>
          <a:lstStyle/>
          <a:p>
            <a:pPr>
              <a:lnSpc>
                <a:spcPct val="150000"/>
              </a:lnSpc>
            </a:pPr>
            <a:r>
              <a:rPr lang="en-US" sz="1300" b="1">
                <a:latin typeface="Gotham Bold" pitchFamily="50" charset="0"/>
              </a:rPr>
              <a:t>OBJECTIVES</a:t>
            </a:r>
          </a:p>
          <a:p>
            <a:pPr fontAlgn="base"/>
            <a:r>
              <a:rPr lang="en-US" sz="1100">
                <a:latin typeface="Gotham Light"/>
              </a:rPr>
              <a:t>Drive traffic and bookings to participating hotels from key feeder markets.​</a:t>
            </a:r>
          </a:p>
          <a:p>
            <a:pPr algn="l" rtl="0" fontAlgn="base"/>
            <a:r>
              <a:rPr lang="en-US" sz="1100">
                <a:latin typeface="Gotham Light"/>
              </a:rPr>
              <a:t>​</a:t>
            </a:r>
          </a:p>
          <a:p>
            <a:pPr fontAlgn="base"/>
            <a:r>
              <a:rPr lang="en-US" sz="1100">
                <a:latin typeface="Gotham Light"/>
              </a:rPr>
              <a:t>Drive visibility to participating hotel's food &amp; drink experiences through a series of engaging and targeted communications.​</a:t>
            </a:r>
          </a:p>
        </p:txBody>
      </p:sp>
      <p:sp>
        <p:nvSpPr>
          <p:cNvPr id="9" name="TextBox 8">
            <a:extLst>
              <a:ext uri="{FF2B5EF4-FFF2-40B4-BE49-F238E27FC236}">
                <a16:creationId xmlns:a16="http://schemas.microsoft.com/office/drawing/2014/main" id="{83F9F371-38A8-4919-A7C9-280E5F578968}"/>
              </a:ext>
            </a:extLst>
          </p:cNvPr>
          <p:cNvSpPr txBox="1"/>
          <p:nvPr/>
        </p:nvSpPr>
        <p:spPr>
          <a:xfrm>
            <a:off x="2717800" y="4197350"/>
            <a:ext cx="2133600" cy="1408078"/>
          </a:xfrm>
          <a:prstGeom prst="rect">
            <a:avLst/>
          </a:prstGeom>
          <a:noFill/>
        </p:spPr>
        <p:txBody>
          <a:bodyPr wrap="square" lIns="91440" tIns="45720" rIns="91440" bIns="45720" rtlCol="0" anchor="t">
            <a:spAutoFit/>
          </a:bodyPr>
          <a:lstStyle/>
          <a:p>
            <a:pPr>
              <a:lnSpc>
                <a:spcPct val="150000"/>
              </a:lnSpc>
            </a:pPr>
            <a:r>
              <a:rPr lang="en-US" sz="1300" b="1">
                <a:latin typeface="Gotham Bold"/>
              </a:rPr>
              <a:t>STRATEGY</a:t>
            </a:r>
          </a:p>
          <a:p>
            <a:r>
              <a:rPr lang="en-US" sz="1100">
                <a:latin typeface="Gotham Light"/>
              </a:rPr>
              <a:t>Showcase the unique food and drink experiences each hotel and destination has to offer. Give reason to the audience to visit these hotels and destinations. </a:t>
            </a:r>
          </a:p>
        </p:txBody>
      </p:sp>
      <p:sp>
        <p:nvSpPr>
          <p:cNvPr id="13" name="TextBox 12">
            <a:extLst>
              <a:ext uri="{FF2B5EF4-FFF2-40B4-BE49-F238E27FC236}">
                <a16:creationId xmlns:a16="http://schemas.microsoft.com/office/drawing/2014/main" id="{ECF8F9F1-F767-42AE-B89B-AC3F5B1092B5}"/>
              </a:ext>
            </a:extLst>
          </p:cNvPr>
          <p:cNvSpPr txBox="1"/>
          <p:nvPr/>
        </p:nvSpPr>
        <p:spPr>
          <a:xfrm>
            <a:off x="5035549" y="4197350"/>
            <a:ext cx="2133600" cy="1577355"/>
          </a:xfrm>
          <a:prstGeom prst="rect">
            <a:avLst/>
          </a:prstGeom>
          <a:noFill/>
        </p:spPr>
        <p:txBody>
          <a:bodyPr wrap="square" lIns="91440" tIns="45720" rIns="91440" bIns="45720" rtlCol="0" anchor="t">
            <a:spAutoFit/>
          </a:bodyPr>
          <a:lstStyle/>
          <a:p>
            <a:pPr>
              <a:lnSpc>
                <a:spcPct val="150000"/>
              </a:lnSpc>
            </a:pPr>
            <a:r>
              <a:rPr lang="en-US" sz="1300" b="1">
                <a:latin typeface="Gotham Bold" pitchFamily="50" charset="0"/>
              </a:rPr>
              <a:t>CAMPAIGN MESSAGE</a:t>
            </a:r>
          </a:p>
          <a:p>
            <a:r>
              <a:rPr lang="en-US" sz="1100" u="none" strike="noStrike">
                <a:latin typeface="-apple-system"/>
              </a:rPr>
              <a:t>De</a:t>
            </a:r>
            <a:r>
              <a:rPr lang="en-US" sz="1100">
                <a:latin typeface="-apple-system"/>
              </a:rPr>
              <a:t>licious Stays with Dining Extras</a:t>
            </a:r>
          </a:p>
          <a:p>
            <a:endParaRPr lang="en-US" sz="1100" b="0" i="0" u="none" strike="noStrike">
              <a:effectLst/>
              <a:latin typeface="Gotham Light"/>
            </a:endParaRPr>
          </a:p>
          <a:p>
            <a:r>
              <a:rPr lang="en-US" sz="1100" b="0" i="0" u="none" strike="noStrike">
                <a:effectLst/>
                <a:latin typeface="Gotham Light"/>
              </a:rPr>
              <a:t>Campaign Approach: Encourage travelers to visit unique dining destinations and enjoy exclusive F&amp;B perks with the Preferred Plus offer.</a:t>
            </a:r>
            <a:endParaRPr lang="en-US" sz="1100">
              <a:latin typeface="Gotham Light" pitchFamily="50" charset="0"/>
            </a:endParaRPr>
          </a:p>
        </p:txBody>
      </p:sp>
      <p:sp>
        <p:nvSpPr>
          <p:cNvPr id="14" name="TextBox 13">
            <a:extLst>
              <a:ext uri="{FF2B5EF4-FFF2-40B4-BE49-F238E27FC236}">
                <a16:creationId xmlns:a16="http://schemas.microsoft.com/office/drawing/2014/main" id="{67494B02-65C4-45F2-B951-ECB745BF06FD}"/>
              </a:ext>
            </a:extLst>
          </p:cNvPr>
          <p:cNvSpPr txBox="1"/>
          <p:nvPr/>
        </p:nvSpPr>
        <p:spPr>
          <a:xfrm>
            <a:off x="7353300" y="4197350"/>
            <a:ext cx="1846053" cy="730969"/>
          </a:xfrm>
          <a:prstGeom prst="rect">
            <a:avLst/>
          </a:prstGeom>
          <a:noFill/>
        </p:spPr>
        <p:txBody>
          <a:bodyPr wrap="square" rtlCol="0">
            <a:spAutoFit/>
          </a:bodyPr>
          <a:lstStyle/>
          <a:p>
            <a:pPr>
              <a:lnSpc>
                <a:spcPct val="150000"/>
              </a:lnSpc>
            </a:pPr>
            <a:r>
              <a:rPr lang="en-US" sz="1300" b="1">
                <a:latin typeface="Gotham Bold" pitchFamily="50" charset="0"/>
              </a:rPr>
              <a:t>TIMING</a:t>
            </a:r>
          </a:p>
          <a:p>
            <a:r>
              <a:rPr lang="en-US" sz="1100">
                <a:latin typeface="Gotham Light" pitchFamily="50" charset="0"/>
              </a:rPr>
              <a:t>September 22 – December 31, 2022</a:t>
            </a:r>
          </a:p>
        </p:txBody>
      </p:sp>
      <p:sp>
        <p:nvSpPr>
          <p:cNvPr id="15" name="TextBox 14">
            <a:extLst>
              <a:ext uri="{FF2B5EF4-FFF2-40B4-BE49-F238E27FC236}">
                <a16:creationId xmlns:a16="http://schemas.microsoft.com/office/drawing/2014/main" id="{026C449A-9527-471A-88C4-1611C07149D8}"/>
              </a:ext>
            </a:extLst>
          </p:cNvPr>
          <p:cNvSpPr txBox="1"/>
          <p:nvPr/>
        </p:nvSpPr>
        <p:spPr>
          <a:xfrm>
            <a:off x="9671050" y="4197350"/>
            <a:ext cx="2133600" cy="561692"/>
          </a:xfrm>
          <a:prstGeom prst="rect">
            <a:avLst/>
          </a:prstGeom>
          <a:noFill/>
        </p:spPr>
        <p:txBody>
          <a:bodyPr wrap="square" lIns="91440" tIns="45720" rIns="91440" bIns="45720" rtlCol="0" anchor="t">
            <a:spAutoFit/>
          </a:bodyPr>
          <a:lstStyle/>
          <a:p>
            <a:pPr>
              <a:lnSpc>
                <a:spcPct val="150000"/>
              </a:lnSpc>
            </a:pPr>
            <a:r>
              <a:rPr lang="en-US" sz="1300" b="1">
                <a:latin typeface="Gotham Bold" pitchFamily="50" charset="0"/>
              </a:rPr>
              <a:t>OFFER</a:t>
            </a:r>
          </a:p>
          <a:p>
            <a:r>
              <a:rPr lang="en-US" sz="1100">
                <a:latin typeface="Gotham Light" pitchFamily="50" charset="0"/>
              </a:rPr>
              <a:t>Preferred Plus</a:t>
            </a:r>
          </a:p>
        </p:txBody>
      </p:sp>
      <p:pic>
        <p:nvPicPr>
          <p:cNvPr id="2" name="Picture 1" descr="A close up of a logo&#10;&#10;Description automatically generated">
            <a:extLst>
              <a:ext uri="{FF2B5EF4-FFF2-40B4-BE49-F238E27FC236}">
                <a16:creationId xmlns:a16="http://schemas.microsoft.com/office/drawing/2014/main" id="{DC9E68CE-E52C-41E0-90F5-138FA6970B36}"/>
              </a:ext>
            </a:extLst>
          </p:cNvPr>
          <p:cNvPicPr>
            <a:picLocks noChangeAspect="1"/>
          </p:cNvPicPr>
          <p:nvPr/>
        </p:nvPicPr>
        <p:blipFill rotWithShape="1">
          <a:blip r:embed="rId3">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605F43A2-D580-4E5E-B98B-1053B933C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3" name="Picture 2">
            <a:extLst>
              <a:ext uri="{FF2B5EF4-FFF2-40B4-BE49-F238E27FC236}">
                <a16:creationId xmlns:a16="http://schemas.microsoft.com/office/drawing/2014/main" id="{AC8BDC4D-E813-1F7D-6F1F-C56081EFF2FC}"/>
              </a:ext>
            </a:extLst>
          </p:cNvPr>
          <p:cNvPicPr>
            <a:picLocks noChangeAspect="1"/>
          </p:cNvPicPr>
          <p:nvPr/>
        </p:nvPicPr>
        <p:blipFill>
          <a:blip r:embed="rId5"/>
          <a:stretch>
            <a:fillRect/>
          </a:stretch>
        </p:blipFill>
        <p:spPr>
          <a:xfrm>
            <a:off x="0" y="776849"/>
            <a:ext cx="12192000" cy="3282462"/>
          </a:xfrm>
          <a:prstGeom prst="rect">
            <a:avLst/>
          </a:prstGeom>
        </p:spPr>
      </p:pic>
    </p:spTree>
    <p:extLst>
      <p:ext uri="{BB962C8B-B14F-4D97-AF65-F5344CB8AC3E}">
        <p14:creationId xmlns:p14="http://schemas.microsoft.com/office/powerpoint/2010/main" val="31209617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865B4C-1AF0-429F-9B50-2D55BD62F4FF}"/>
              </a:ext>
            </a:extLst>
          </p:cNvPr>
          <p:cNvSpPr/>
          <p:nvPr/>
        </p:nvSpPr>
        <p:spPr>
          <a:xfrm>
            <a:off x="6096000" y="1369739"/>
            <a:ext cx="6096000" cy="4465908"/>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4"/>
              </a:solidFill>
            </a:endParaRPr>
          </a:p>
        </p:txBody>
      </p:sp>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418047"/>
            <a:ext cx="7811388" cy="523220"/>
          </a:xfrm>
          <a:prstGeom prst="rect">
            <a:avLst/>
          </a:prstGeom>
          <a:noFill/>
        </p:spPr>
        <p:txBody>
          <a:bodyPr wrap="square" rtlCol="0">
            <a:spAutoFit/>
          </a:bodyPr>
          <a:lstStyle/>
          <a:p>
            <a:pPr algn="ctr"/>
            <a:r>
              <a:rPr lang="en-US" sz="2800">
                <a:latin typeface="Gotham Bold" pitchFamily="50" charset="0"/>
              </a:rPr>
              <a:t>CAMPAIGN MESSAGE</a:t>
            </a: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sp>
        <p:nvSpPr>
          <p:cNvPr id="33" name="TextBox 32">
            <a:extLst>
              <a:ext uri="{FF2B5EF4-FFF2-40B4-BE49-F238E27FC236}">
                <a16:creationId xmlns:a16="http://schemas.microsoft.com/office/drawing/2014/main" id="{9F5F69CF-660F-46A5-8152-223B13016DB9}"/>
              </a:ext>
            </a:extLst>
          </p:cNvPr>
          <p:cNvSpPr txBox="1"/>
          <p:nvPr/>
        </p:nvSpPr>
        <p:spPr>
          <a:xfrm>
            <a:off x="7443153" y="2163768"/>
            <a:ext cx="4142295" cy="2523768"/>
          </a:xfrm>
          <a:prstGeom prst="rect">
            <a:avLst/>
          </a:prstGeom>
          <a:noFill/>
        </p:spPr>
        <p:txBody>
          <a:bodyPr wrap="square" rtlCol="0">
            <a:spAutoFit/>
          </a:bodyPr>
          <a:lstStyle/>
          <a:p>
            <a:pPr algn="ctr"/>
            <a:r>
              <a:rPr lang="en-US" sz="2800" b="1">
                <a:solidFill>
                  <a:schemeClr val="bg1"/>
                </a:solidFill>
                <a:latin typeface="Gotham Bold" pitchFamily="50" charset="0"/>
              </a:rPr>
              <a:t>Delicious Stays with Dining Extras</a:t>
            </a:r>
          </a:p>
          <a:p>
            <a:pPr algn="ctr" rtl="0" fontAlgn="base"/>
            <a:endParaRPr lang="en-US">
              <a:solidFill>
                <a:schemeClr val="bg1"/>
              </a:solidFill>
              <a:latin typeface="Gotham Bold" pitchFamily="50" charset="0"/>
            </a:endParaRPr>
          </a:p>
          <a:p>
            <a:pPr algn="ctr" rtl="0" fontAlgn="base"/>
            <a:r>
              <a:rPr lang="en-US" sz="1400" b="0" i="0">
                <a:solidFill>
                  <a:schemeClr val="bg1"/>
                </a:solidFill>
                <a:effectLst/>
                <a:latin typeface="Gotham Light"/>
              </a:rPr>
              <a:t>Discover delicious destinations and experiences with our Preferred Plus offer. </a:t>
            </a:r>
          </a:p>
          <a:p>
            <a:pPr algn="ctr" rtl="0" fontAlgn="base"/>
            <a:endParaRPr lang="en-US" sz="1400">
              <a:solidFill>
                <a:schemeClr val="bg1"/>
              </a:solidFill>
              <a:latin typeface="Gotham Light"/>
            </a:endParaRPr>
          </a:p>
          <a:p>
            <a:pPr algn="ctr" rtl="0" fontAlgn="base"/>
            <a:r>
              <a:rPr lang="en-US" sz="1400" b="0" i="0">
                <a:solidFill>
                  <a:schemeClr val="bg1"/>
                </a:solidFill>
                <a:effectLst/>
                <a:latin typeface="Gotham Light"/>
              </a:rPr>
              <a:t>Book </a:t>
            </a:r>
            <a:r>
              <a:rPr lang="en-US" sz="1400">
                <a:solidFill>
                  <a:schemeClr val="bg1"/>
                </a:solidFill>
                <a:latin typeface="Gotham Light"/>
              </a:rPr>
              <a:t>b</a:t>
            </a:r>
            <a:r>
              <a:rPr lang="en-US" sz="1400" b="0" i="0" u="none" strike="noStrike">
                <a:solidFill>
                  <a:schemeClr val="bg1"/>
                </a:solidFill>
                <a:effectLst/>
                <a:latin typeface="Gotham Light"/>
              </a:rPr>
              <a:t>y December 31, 2022, for stays through March 3 1, 2023, and  enjoy exclusive food-related perks during your stay.</a:t>
            </a:r>
            <a:r>
              <a:rPr lang="en-US" sz="1400" b="0" i="0">
                <a:solidFill>
                  <a:schemeClr val="bg1"/>
                </a:solidFill>
                <a:effectLst/>
                <a:latin typeface="Gotham Light"/>
              </a:rPr>
              <a:t>​</a:t>
            </a:r>
            <a:endParaRPr lang="en-US" sz="1400" b="0" i="0">
              <a:solidFill>
                <a:schemeClr val="bg1"/>
              </a:solidFill>
              <a:effectLst/>
              <a:latin typeface="Segoe UI" panose="020B0502040204020203" pitchFamily="34" charset="0"/>
            </a:endParaRPr>
          </a:p>
        </p:txBody>
      </p:sp>
      <p:pic>
        <p:nvPicPr>
          <p:cNvPr id="13" name="Picture 12" descr="A close up of a logo&#10;&#10;Description automatically generated">
            <a:extLst>
              <a:ext uri="{FF2B5EF4-FFF2-40B4-BE49-F238E27FC236}">
                <a16:creationId xmlns:a16="http://schemas.microsoft.com/office/drawing/2014/main" id="{BC0AFE45-2B62-41B1-844F-5A7B1D7DB823}"/>
              </a:ext>
            </a:extLst>
          </p:cNvPr>
          <p:cNvPicPr>
            <a:picLocks noChangeAspect="1"/>
          </p:cNvPicPr>
          <p:nvPr/>
        </p:nvPicPr>
        <p:blipFill rotWithShape="1">
          <a:blip r:embed="rId2">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611A5B3F-0883-4621-A18C-CB850D603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2" name="Picture 1">
            <a:extLst>
              <a:ext uri="{FF2B5EF4-FFF2-40B4-BE49-F238E27FC236}">
                <a16:creationId xmlns:a16="http://schemas.microsoft.com/office/drawing/2014/main" id="{087B66F7-1641-97A6-475D-216EEB735DCD}"/>
              </a:ext>
            </a:extLst>
          </p:cNvPr>
          <p:cNvPicPr>
            <a:picLocks noChangeAspect="1"/>
          </p:cNvPicPr>
          <p:nvPr/>
        </p:nvPicPr>
        <p:blipFill>
          <a:blip r:embed="rId4"/>
          <a:stretch>
            <a:fillRect/>
          </a:stretch>
        </p:blipFill>
        <p:spPr>
          <a:xfrm>
            <a:off x="0" y="1369739"/>
            <a:ext cx="7117962" cy="4465908"/>
          </a:xfrm>
          <a:prstGeom prst="rect">
            <a:avLst/>
          </a:prstGeom>
        </p:spPr>
      </p:pic>
    </p:spTree>
    <p:extLst>
      <p:ext uri="{BB962C8B-B14F-4D97-AF65-F5344CB8AC3E}">
        <p14:creationId xmlns:p14="http://schemas.microsoft.com/office/powerpoint/2010/main" val="109868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5FE1B-2998-45ED-97ED-DA7D7BDA4116}"/>
              </a:ext>
            </a:extLst>
          </p:cNvPr>
          <p:cNvSpPr txBox="1"/>
          <p:nvPr/>
        </p:nvSpPr>
        <p:spPr>
          <a:xfrm>
            <a:off x="215900" y="184298"/>
            <a:ext cx="4699000" cy="276999"/>
          </a:xfrm>
          <a:prstGeom prst="rect">
            <a:avLst/>
          </a:prstGeom>
          <a:noFill/>
        </p:spPr>
        <p:txBody>
          <a:bodyPr wrap="square" rtlCol="0">
            <a:spAutoFit/>
          </a:bodyPr>
          <a:lstStyle/>
          <a:p>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5900" y="322797"/>
            <a:ext cx="4699000" cy="523220"/>
          </a:xfrm>
          <a:prstGeom prst="rect">
            <a:avLst/>
          </a:prstGeom>
          <a:noFill/>
        </p:spPr>
        <p:txBody>
          <a:bodyPr wrap="square" rtlCol="0">
            <a:spAutoFit/>
          </a:bodyPr>
          <a:lstStyle/>
          <a:p>
            <a:r>
              <a:rPr lang="en-US" sz="2800">
                <a:solidFill>
                  <a:schemeClr val="accent4"/>
                </a:solidFill>
                <a:latin typeface="Gotham Bold" pitchFamily="50" charset="0"/>
              </a:rPr>
              <a:t>TARGET AUDIENCE</a:t>
            </a:r>
          </a:p>
        </p:txBody>
      </p:sp>
      <p:sp>
        <p:nvSpPr>
          <p:cNvPr id="4" name="TextBox 3">
            <a:extLst>
              <a:ext uri="{FF2B5EF4-FFF2-40B4-BE49-F238E27FC236}">
                <a16:creationId xmlns:a16="http://schemas.microsoft.com/office/drawing/2014/main" id="{4D32E382-C7E3-4ECA-808F-3EFB4E2ABEF6}"/>
              </a:ext>
            </a:extLst>
          </p:cNvPr>
          <p:cNvSpPr txBox="1"/>
          <p:nvPr/>
        </p:nvSpPr>
        <p:spPr>
          <a:xfrm>
            <a:off x="417938" y="1470479"/>
            <a:ext cx="4095750" cy="2031325"/>
          </a:xfrm>
          <a:prstGeom prst="rect">
            <a:avLst/>
          </a:prstGeom>
          <a:noFill/>
        </p:spPr>
        <p:txBody>
          <a:bodyPr wrap="square" lIns="91440" tIns="45720" rIns="91440" bIns="45720" rtlCol="0" anchor="t">
            <a:spAutoFit/>
          </a:bodyPr>
          <a:lstStyle/>
          <a:p>
            <a:pPr algn="l" rtl="0" fontAlgn="base"/>
            <a:endParaRPr lang="en-US">
              <a:solidFill>
                <a:srgbClr val="000000"/>
              </a:solidFill>
              <a:latin typeface="Arial" panose="020B0604020202020204" pitchFamily="34" charset="0"/>
            </a:endParaRPr>
          </a:p>
          <a:p>
            <a:pPr marL="285750" indent="-285750" algn="l" rtl="0" fontAlgn="base">
              <a:buFont typeface="Arial" panose="020B0604020202020204" pitchFamily="34" charset="0"/>
              <a:buChar char="•"/>
            </a:pPr>
            <a:r>
              <a:rPr lang="en-US" b="0" i="1" u="none" strike="noStrike">
                <a:solidFill>
                  <a:srgbClr val="000000"/>
                </a:solidFill>
                <a:effectLst/>
                <a:latin typeface="Gotham Light"/>
              </a:rPr>
              <a:t>I Prefer </a:t>
            </a:r>
            <a:r>
              <a:rPr lang="en-US" b="0" i="0" u="none" strike="noStrike">
                <a:solidFill>
                  <a:srgbClr val="000000"/>
                </a:solidFill>
                <a:effectLst/>
                <a:latin typeface="Gotham Light"/>
              </a:rPr>
              <a:t>members that indicate </a:t>
            </a:r>
            <a:r>
              <a:rPr lang="en-US">
                <a:solidFill>
                  <a:srgbClr val="000000"/>
                </a:solidFill>
                <a:latin typeface="Gotham Light"/>
              </a:rPr>
              <a:t>food and wine</a:t>
            </a:r>
            <a:r>
              <a:rPr lang="en-US" b="0" i="0" u="none" strike="noStrike">
                <a:solidFill>
                  <a:srgbClr val="000000"/>
                </a:solidFill>
                <a:effectLst/>
                <a:latin typeface="Gotham Light"/>
              </a:rPr>
              <a:t> as a preference</a:t>
            </a:r>
          </a:p>
          <a:p>
            <a:pPr algn="l" rtl="0" fontAlgn="base"/>
            <a:endParaRPr lang="en-US" b="0" i="0" u="none" strike="noStrike">
              <a:solidFill>
                <a:srgbClr val="000000"/>
              </a:solidFill>
              <a:effectLst/>
              <a:latin typeface="Gotham Light"/>
            </a:endParaRPr>
          </a:p>
          <a:p>
            <a:pPr marL="285750" indent="-285750" fontAlgn="base">
              <a:buFont typeface="Arial" panose="020B0604020202020204" pitchFamily="34" charset="0"/>
              <a:buChar char="•"/>
            </a:pPr>
            <a:r>
              <a:rPr lang="en-US">
                <a:solidFill>
                  <a:srgbClr val="000000"/>
                </a:solidFill>
                <a:latin typeface="Gotham Light"/>
              </a:rPr>
              <a:t>Past guests of participating hotels. ​</a:t>
            </a:r>
            <a:endParaRPr lang="en-US"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endParaRPr lang="en-US" b="0" i="0" u="none" strike="noStrike">
              <a:solidFill>
                <a:srgbClr val="000000"/>
              </a:solidFill>
              <a:effectLst/>
              <a:latin typeface="Gotham Light"/>
            </a:endParaRPr>
          </a:p>
          <a:p>
            <a:pPr marL="285750" indent="-285750" algn="l" rtl="0" fontAlgn="base">
              <a:buFont typeface="Arial" panose="020B0604020202020204" pitchFamily="34" charset="0"/>
              <a:buChar char="•"/>
            </a:pPr>
            <a:r>
              <a:rPr lang="en-US" b="0" i="0" u="none" strike="noStrike">
                <a:solidFill>
                  <a:srgbClr val="000000"/>
                </a:solidFill>
                <a:effectLst/>
                <a:latin typeface="Gotham Light"/>
              </a:rPr>
              <a:t>Qualified </a:t>
            </a:r>
            <a:r>
              <a:rPr lang="en-US" b="0" i="1" u="none" strike="noStrike">
                <a:solidFill>
                  <a:srgbClr val="000000"/>
                </a:solidFill>
                <a:effectLst/>
                <a:latin typeface="Gotham Light"/>
              </a:rPr>
              <a:t>I Prefer </a:t>
            </a:r>
            <a:r>
              <a:rPr lang="en-US" b="0" i="0" u="none" strike="noStrike">
                <a:solidFill>
                  <a:srgbClr val="000000"/>
                </a:solidFill>
                <a:effectLst/>
                <a:latin typeface="Gotham Light"/>
              </a:rPr>
              <a:t>members</a:t>
            </a:r>
            <a:endParaRPr lang="en-US" b="0" i="0">
              <a:solidFill>
                <a:srgbClr val="000000"/>
              </a:solidFill>
              <a:effectLst/>
              <a:latin typeface="Arial" panose="020B0604020202020204" pitchFamily="34" charset="0"/>
            </a:endParaRPr>
          </a:p>
        </p:txBody>
      </p:sp>
      <p:pic>
        <p:nvPicPr>
          <p:cNvPr id="9" name="Picture 8" descr="A close up of a logo&#10;&#10;Description automatically generated">
            <a:extLst>
              <a:ext uri="{FF2B5EF4-FFF2-40B4-BE49-F238E27FC236}">
                <a16:creationId xmlns:a16="http://schemas.microsoft.com/office/drawing/2014/main" id="{0BC27559-B427-48F6-A891-FF6A6AF5C2FC}"/>
              </a:ext>
            </a:extLst>
          </p:cNvPr>
          <p:cNvPicPr>
            <a:picLocks noChangeAspect="1"/>
          </p:cNvPicPr>
          <p:nvPr/>
        </p:nvPicPr>
        <p:blipFill rotWithShape="1">
          <a:blip r:embed="rId2">
            <a:extLst>
              <a:ext uri="{28A0092B-C50C-407E-A947-70E740481C1C}">
                <a14:useLocalDpi xmlns:a14="http://schemas.microsoft.com/office/drawing/2010/main" val="0"/>
              </a:ext>
            </a:extLst>
          </a:blip>
          <a:srcRect r="45870"/>
          <a:stretch/>
        </p:blipFill>
        <p:spPr>
          <a:xfrm>
            <a:off x="167829" y="6157593"/>
            <a:ext cx="1582389" cy="700406"/>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CCB1F633-392B-490C-86C8-6EB81AD1D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280" y="6324601"/>
            <a:ext cx="1403066" cy="432145"/>
          </a:xfrm>
          <a:prstGeom prst="rect">
            <a:avLst/>
          </a:prstGeom>
        </p:spPr>
      </p:pic>
      <p:pic>
        <p:nvPicPr>
          <p:cNvPr id="1026" name="Picture 2">
            <a:extLst>
              <a:ext uri="{FF2B5EF4-FFF2-40B4-BE49-F238E27FC236}">
                <a16:creationId xmlns:a16="http://schemas.microsoft.com/office/drawing/2014/main" id="{67DDFADB-BBE6-CBF0-E181-FAAA699B3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096" y="22331"/>
            <a:ext cx="6839350" cy="683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79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0326A9-3CEE-4708-9EE1-01FD073040C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7235" y="1635060"/>
            <a:ext cx="6785895" cy="4019338"/>
          </a:xfrm>
          <a:prstGeom prst="rect">
            <a:avLst/>
          </a:prstGeom>
        </p:spPr>
      </p:pic>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320934" y="312659"/>
            <a:ext cx="7811388" cy="523220"/>
          </a:xfrm>
          <a:prstGeom prst="rect">
            <a:avLst/>
          </a:prstGeom>
          <a:noFill/>
        </p:spPr>
        <p:txBody>
          <a:bodyPr wrap="square" rtlCol="0">
            <a:spAutoFit/>
          </a:bodyPr>
          <a:lstStyle/>
          <a:p>
            <a:pPr algn="ctr"/>
            <a:r>
              <a:rPr lang="en-US" sz="2800">
                <a:solidFill>
                  <a:schemeClr val="accent4"/>
                </a:solidFill>
                <a:latin typeface="Gotham Bold" pitchFamily="50" charset="0"/>
              </a:rPr>
              <a:t>PARTICIPATING HOTELS</a:t>
            </a:r>
          </a:p>
        </p:txBody>
      </p:sp>
      <p:graphicFrame>
        <p:nvGraphicFramePr>
          <p:cNvPr id="2" name="Table 1">
            <a:extLst>
              <a:ext uri="{FF2B5EF4-FFF2-40B4-BE49-F238E27FC236}">
                <a16:creationId xmlns:a16="http://schemas.microsoft.com/office/drawing/2014/main" id="{ECEAD6D3-CEB0-4EAE-9F26-9CB9DC36CB55}"/>
              </a:ext>
            </a:extLst>
          </p:cNvPr>
          <p:cNvGraphicFramePr>
            <a:graphicFrameLocks noGrp="1"/>
          </p:cNvGraphicFramePr>
          <p:nvPr>
            <p:extLst>
              <p:ext uri="{D42A27DB-BD31-4B8C-83A1-F6EECF244321}">
                <p14:modId xmlns:p14="http://schemas.microsoft.com/office/powerpoint/2010/main" val="3687312793"/>
              </p:ext>
            </p:extLst>
          </p:nvPr>
        </p:nvGraphicFramePr>
        <p:xfrm>
          <a:off x="7155775" y="984516"/>
          <a:ext cx="4612553" cy="4511286"/>
        </p:xfrm>
        <a:graphic>
          <a:graphicData uri="http://schemas.openxmlformats.org/drawingml/2006/table">
            <a:tbl>
              <a:tblPr/>
              <a:tblGrid>
                <a:gridCol w="365057">
                  <a:extLst>
                    <a:ext uri="{9D8B030D-6E8A-4147-A177-3AD203B41FA5}">
                      <a16:colId xmlns:a16="http://schemas.microsoft.com/office/drawing/2014/main" val="2988062566"/>
                    </a:ext>
                  </a:extLst>
                </a:gridCol>
                <a:gridCol w="1821096">
                  <a:extLst>
                    <a:ext uri="{9D8B030D-6E8A-4147-A177-3AD203B41FA5}">
                      <a16:colId xmlns:a16="http://schemas.microsoft.com/office/drawing/2014/main" val="2250118829"/>
                    </a:ext>
                  </a:extLst>
                </a:gridCol>
                <a:gridCol w="2426400">
                  <a:extLst>
                    <a:ext uri="{9D8B030D-6E8A-4147-A177-3AD203B41FA5}">
                      <a16:colId xmlns:a16="http://schemas.microsoft.com/office/drawing/2014/main" val="3633050970"/>
                    </a:ext>
                  </a:extLst>
                </a:gridCol>
              </a:tblGrid>
              <a:tr h="416724">
                <a:tc>
                  <a:txBody>
                    <a:bodyPr/>
                    <a:lstStyle/>
                    <a:p>
                      <a:pPr algn="l" fontAlgn="base"/>
                      <a:endParaRPr lang="en-US" sz="1000" b="0" i="0">
                        <a:solidFill>
                          <a:srgbClr val="000000"/>
                        </a:solidFill>
                        <a:effectLst/>
                        <a:latin typeface="Gotham Book" pitchFamily="50" charset="0"/>
                      </a:endParaRPr>
                    </a:p>
                  </a:txBody>
                  <a:tcPr marL="56267" marR="56267" marT="28134" marB="28134" anchor="ctr">
                    <a:lnL>
                      <a:noFill/>
                    </a:lnL>
                    <a:lnR w="9944" cap="flat" cmpd="sng" algn="ctr">
                      <a:noFill/>
                      <a:prstDash val="solid"/>
                      <a:round/>
                      <a:headEnd type="none" w="med" len="med"/>
                      <a:tailEnd type="none" w="med" len="med"/>
                    </a:lnR>
                    <a:lnT>
                      <a:noFill/>
                    </a:lnT>
                    <a:lnB w="9944"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en-US" sz="1000" b="1" i="0" u="none" strike="noStrike">
                          <a:solidFill>
                            <a:srgbClr val="FFFFFF"/>
                          </a:solidFill>
                          <a:effectLst/>
                          <a:latin typeface="Gotham Book" pitchFamily="50" charset="0"/>
                        </a:rPr>
                        <a:t>PROPERTIES</a:t>
                      </a:r>
                      <a:r>
                        <a:rPr lang="en-US" sz="1000" b="0" i="0">
                          <a:solidFill>
                            <a:srgbClr val="000000"/>
                          </a:solidFill>
                          <a:effectLst/>
                          <a:latin typeface="Gotham Book" pitchFamily="50" charset="0"/>
                        </a:rPr>
                        <a:t>​</a:t>
                      </a:r>
                    </a:p>
                  </a:txBody>
                  <a:tcPr marL="56267" marR="56267" marT="28134" marB="28134" anchor="ctr">
                    <a:lnL>
                      <a:noFill/>
                    </a:lnL>
                    <a:lnR w="9944" cap="flat" cmpd="sng" algn="ctr">
                      <a:noFill/>
                      <a:prstDash val="solid"/>
                      <a:round/>
                      <a:headEnd type="none" w="med" len="med"/>
                      <a:tailEnd type="none" w="med" len="med"/>
                    </a:lnR>
                    <a:lnT>
                      <a:noFill/>
                    </a:lnT>
                    <a:lnB w="9944" cap="flat" cmpd="sng" algn="ctr">
                      <a:noFill/>
                      <a:prstDash val="solid"/>
                      <a:round/>
                      <a:headEnd type="none" w="med" len="med"/>
                      <a:tailEnd type="none" w="med" len="med"/>
                    </a:lnB>
                    <a:lnTlToBr w="12700" cmpd="sng">
                      <a:noFill/>
                      <a:prstDash val="solid"/>
                    </a:lnTlToBr>
                    <a:lnBlToTr w="12700" cmpd="sng">
                      <a:noFill/>
                      <a:prstDash val="solid"/>
                    </a:lnBlToTr>
                    <a:solidFill>
                      <a:srgbClr val="B8C6D0"/>
                    </a:solidFill>
                  </a:tcPr>
                </a:tc>
                <a:tc>
                  <a:txBody>
                    <a:bodyPr/>
                    <a:lstStyle/>
                    <a:p>
                      <a:pPr algn="l" fontAlgn="base"/>
                      <a:r>
                        <a:rPr lang="en-US" sz="1000" b="1" i="0" u="none" strike="noStrike">
                          <a:solidFill>
                            <a:srgbClr val="FFFFFF"/>
                          </a:solidFill>
                          <a:effectLst/>
                          <a:latin typeface="Gotham Book" pitchFamily="50" charset="0"/>
                        </a:rPr>
                        <a:t>LOCATION</a:t>
                      </a:r>
                      <a:r>
                        <a:rPr lang="en-US" sz="1000" b="0" i="0">
                          <a:solidFill>
                            <a:srgbClr val="000000"/>
                          </a:solidFill>
                          <a:effectLst/>
                          <a:latin typeface="Gotham Book" pitchFamily="50" charset="0"/>
                        </a:rPr>
                        <a:t>​</a:t>
                      </a:r>
                    </a:p>
                  </a:txBody>
                  <a:tcPr marL="56267" marR="56267" marT="28134" marB="28134" anchor="ctr">
                    <a:lnL w="9944" cap="flat" cmpd="sng" algn="ctr">
                      <a:noFill/>
                      <a:prstDash val="solid"/>
                      <a:round/>
                      <a:headEnd type="none" w="med" len="med"/>
                      <a:tailEnd type="none" w="med" len="med"/>
                    </a:lnL>
                    <a:lnR>
                      <a:noFill/>
                    </a:lnR>
                    <a:lnT>
                      <a:noFill/>
                    </a:lnT>
                    <a:lnB w="9944" cap="flat" cmpd="sng" algn="ctr">
                      <a:noFill/>
                      <a:prstDash val="solid"/>
                      <a:round/>
                      <a:headEnd type="none" w="med" len="med"/>
                      <a:tailEnd type="none" w="med" len="med"/>
                    </a:lnB>
                    <a:lnTlToBr w="12700" cmpd="sng">
                      <a:noFill/>
                      <a:prstDash val="solid"/>
                    </a:lnTlToBr>
                    <a:lnBlToTr w="12700" cmpd="sng">
                      <a:noFill/>
                      <a:prstDash val="solid"/>
                    </a:lnBlToTr>
                    <a:solidFill>
                      <a:srgbClr val="B8C6D0"/>
                    </a:solidFill>
                  </a:tcPr>
                </a:tc>
                <a:extLst>
                  <a:ext uri="{0D108BD9-81ED-4DB2-BD59-A6C34878D82A}">
                    <a16:rowId xmlns:a16="http://schemas.microsoft.com/office/drawing/2014/main" val="1436613539"/>
                  </a:ext>
                </a:extLst>
              </a:tr>
              <a:tr h="416724">
                <a:tc>
                  <a:txBody>
                    <a:bodyPr/>
                    <a:lstStyle/>
                    <a:p>
                      <a:pPr algn="ctr" fontAlgn="base"/>
                      <a:r>
                        <a:rPr lang="en-US" sz="1000" b="0" i="0">
                          <a:solidFill>
                            <a:schemeClr val="bg1"/>
                          </a:solidFill>
                          <a:effectLst/>
                          <a:latin typeface="Gotham Bold" pitchFamily="50" charset="0"/>
                        </a:rPr>
                        <a:t>1</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r>
                        <a:rPr lang="en-US" sz="1000" b="0" i="0" u="none" strike="noStrike" kern="1200">
                          <a:solidFill>
                            <a:srgbClr val="000000"/>
                          </a:solidFill>
                          <a:effectLst/>
                          <a:latin typeface="Gotham Light" pitchFamily="50" charset="0"/>
                          <a:ea typeface="+mn-ea"/>
                          <a:cs typeface="+mn-cs"/>
                        </a:rPr>
                        <a:t>Hotel Maximilian’s</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algn="l" fontAlgn="base"/>
                      <a:r>
                        <a:rPr lang="en-US" sz="1000" b="0" i="0" u="none" strike="noStrike" kern="1200">
                          <a:solidFill>
                            <a:srgbClr val="000000"/>
                          </a:solidFill>
                          <a:effectLst/>
                          <a:latin typeface="Gotham Light" pitchFamily="50" charset="0"/>
                          <a:ea typeface="+mn-ea"/>
                          <a:cs typeface="+mn-cs"/>
                        </a:rPr>
                        <a:t>Augsburg, Germany</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no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585341653"/>
                  </a:ext>
                </a:extLst>
              </a:tr>
              <a:tr h="416724">
                <a:tc>
                  <a:txBody>
                    <a:bodyPr/>
                    <a:lstStyle/>
                    <a:p>
                      <a:pPr algn="ctr" fontAlgn="base"/>
                      <a:r>
                        <a:rPr lang="en-US" sz="1000" b="0" i="0">
                          <a:solidFill>
                            <a:schemeClr val="bg1"/>
                          </a:solidFill>
                          <a:effectLst/>
                          <a:latin typeface="Gotham Bold" pitchFamily="50" charset="0"/>
                        </a:rPr>
                        <a:t>2</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fr-FR" sz="1000" b="0" i="0" err="1">
                          <a:solidFill>
                            <a:srgbClr val="000000"/>
                          </a:solidFill>
                          <a:effectLst/>
                          <a:latin typeface="Gotham Light" pitchFamily="50" charset="0"/>
                        </a:rPr>
                        <a:t>Hotel</a:t>
                      </a:r>
                      <a:r>
                        <a:rPr lang="fr-FR" sz="1000" b="0" i="0">
                          <a:solidFill>
                            <a:srgbClr val="000000"/>
                          </a:solidFill>
                          <a:effectLst/>
                          <a:latin typeface="Gotham Light" pitchFamily="50" charset="0"/>
                        </a:rPr>
                        <a:t> Golf Chateau de Chailly</a:t>
                      </a:r>
                      <a:endParaRPr lang="en-US" sz="1000" b="0" i="0">
                        <a:solidFill>
                          <a:srgbClr val="000000"/>
                        </a:solidFill>
                        <a:effectLst/>
                        <a:latin typeface="Gotham Light" pitchFamily="50" charset="0"/>
                      </a:endParaRP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kern="1200" noProof="0">
                          <a:solidFill>
                            <a:srgbClr val="000000"/>
                          </a:solidFill>
                          <a:effectLst/>
                          <a:latin typeface="Gotham Light" pitchFamily="50" charset="0"/>
                          <a:ea typeface="+mn-ea"/>
                          <a:cs typeface="+mn-cs"/>
                        </a:rPr>
                        <a:t> </a:t>
                      </a:r>
                      <a:r>
                        <a:rPr lang="en-US" sz="1000" b="0" i="0" kern="1200" noProof="0" err="1">
                          <a:solidFill>
                            <a:srgbClr val="000000"/>
                          </a:solidFill>
                          <a:effectLst/>
                          <a:latin typeface="Gotham Light" pitchFamily="50" charset="0"/>
                          <a:ea typeface="+mn-ea"/>
                          <a:cs typeface="+mn-cs"/>
                        </a:rPr>
                        <a:t>Chailly</a:t>
                      </a:r>
                      <a:r>
                        <a:rPr lang="en-US" sz="1000" b="0" i="0" kern="1200" noProof="0">
                          <a:solidFill>
                            <a:srgbClr val="000000"/>
                          </a:solidFill>
                          <a:effectLst/>
                          <a:latin typeface="Gotham Light" pitchFamily="50" charset="0"/>
                          <a:ea typeface="+mn-ea"/>
                          <a:cs typeface="+mn-cs"/>
                        </a:rPr>
                        <a:t>-sur-</a:t>
                      </a:r>
                      <a:r>
                        <a:rPr lang="en-US" sz="1000" b="0" i="0" kern="1200" noProof="0" err="1">
                          <a:solidFill>
                            <a:srgbClr val="000000"/>
                          </a:solidFill>
                          <a:effectLst/>
                          <a:latin typeface="Gotham Light" pitchFamily="50" charset="0"/>
                          <a:ea typeface="+mn-ea"/>
                          <a:cs typeface="+mn-cs"/>
                        </a:rPr>
                        <a:t>Armancon</a:t>
                      </a:r>
                      <a:r>
                        <a:rPr lang="en-US" sz="1000" b="0" i="0" kern="1200" noProof="0">
                          <a:solidFill>
                            <a:srgbClr val="000000"/>
                          </a:solidFill>
                          <a:effectLst/>
                          <a:latin typeface="Gotham Light" pitchFamily="50" charset="0"/>
                          <a:ea typeface="+mn-ea"/>
                          <a:cs typeface="+mn-cs"/>
                        </a:rPr>
                        <a:t>, France</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874154786"/>
                  </a:ext>
                </a:extLst>
              </a:tr>
              <a:tr h="416724">
                <a:tc>
                  <a:txBody>
                    <a:bodyPr/>
                    <a:lstStyle/>
                    <a:p>
                      <a:pPr algn="ctr" fontAlgn="base"/>
                      <a:r>
                        <a:rPr lang="en-US" sz="1000" b="0" i="0">
                          <a:solidFill>
                            <a:schemeClr val="bg1"/>
                          </a:solidFill>
                          <a:effectLst/>
                          <a:latin typeface="Gotham Bold" pitchFamily="50" charset="0"/>
                        </a:rPr>
                        <a:t>3</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kern="1200">
                          <a:solidFill>
                            <a:srgbClr val="000000"/>
                          </a:solidFill>
                          <a:effectLst/>
                          <a:latin typeface="Gotham Light" pitchFamily="50" charset="0"/>
                          <a:ea typeface="+mn-ea"/>
                          <a:cs typeface="+mn-cs"/>
                        </a:rPr>
                        <a:t>Hotel</a:t>
                      </a:r>
                      <a:r>
                        <a:rPr lang="en-US" sz="1800" b="0" i="0" kern="1200">
                          <a:solidFill>
                            <a:schemeClr val="tx1"/>
                          </a:solidFill>
                          <a:effectLst/>
                          <a:latin typeface="+mn-lt"/>
                          <a:ea typeface="+mn-ea"/>
                          <a:cs typeface="+mn-cs"/>
                        </a:rPr>
                        <a:t> </a:t>
                      </a:r>
                      <a:r>
                        <a:rPr lang="en-US" sz="1000" b="0" i="0" kern="1200">
                          <a:solidFill>
                            <a:srgbClr val="000000"/>
                          </a:solidFill>
                          <a:effectLst/>
                          <a:latin typeface="Gotham Light" pitchFamily="50" charset="0"/>
                          <a:ea typeface="+mn-ea"/>
                          <a:cs typeface="+mn-cs"/>
                        </a:rPr>
                        <a:t>Californian</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kern="1200" noProof="0">
                          <a:solidFill>
                            <a:srgbClr val="000000"/>
                          </a:solidFill>
                          <a:effectLst/>
                          <a:latin typeface="Gotham Light" pitchFamily="50" charset="0"/>
                          <a:ea typeface="+mn-ea"/>
                          <a:cs typeface="+mn-cs"/>
                        </a:rPr>
                        <a:t>Santa Barbara, California, United States</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187722223"/>
                  </a:ext>
                </a:extLst>
              </a:tr>
              <a:tr h="416724">
                <a:tc>
                  <a:txBody>
                    <a:bodyPr/>
                    <a:lstStyle/>
                    <a:p>
                      <a:pPr algn="ctr" fontAlgn="base"/>
                      <a:r>
                        <a:rPr lang="en-US" sz="1000" b="0" i="0">
                          <a:solidFill>
                            <a:schemeClr val="bg1"/>
                          </a:solidFill>
                          <a:effectLst/>
                          <a:latin typeface="Gotham Bold" pitchFamily="50" charset="0"/>
                        </a:rPr>
                        <a:t>4</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a:solidFill>
                            <a:srgbClr val="000000"/>
                          </a:solidFill>
                          <a:effectLst/>
                          <a:latin typeface="Gotham Light" pitchFamily="50" charset="0"/>
                        </a:rPr>
                        <a:t>Edgewood Tahoe Resort</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algn="l" defTabSz="914400" rtl="0" eaLnBrk="1" latinLnBrk="0" hangingPunct="1"/>
                      <a:r>
                        <a:rPr lang="en-US" sz="1000" b="0" i="0" u="none" strike="noStrike" kern="1200">
                          <a:solidFill>
                            <a:srgbClr val="000000"/>
                          </a:solidFill>
                          <a:effectLst/>
                          <a:latin typeface="Gotham Light" pitchFamily="50" charset="0"/>
                          <a:ea typeface="+mn-ea"/>
                          <a:cs typeface="+mn-cs"/>
                        </a:rPr>
                        <a:t>Stateline, Nevada, United States</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155194047"/>
                  </a:ext>
                </a:extLst>
              </a:tr>
              <a:tr h="416724">
                <a:tc>
                  <a:txBody>
                    <a:bodyPr/>
                    <a:lstStyle/>
                    <a:p>
                      <a:pPr algn="ctr" fontAlgn="base"/>
                      <a:r>
                        <a:rPr lang="en-US" sz="1000" b="0" i="0">
                          <a:solidFill>
                            <a:schemeClr val="bg1"/>
                          </a:solidFill>
                          <a:effectLst/>
                          <a:latin typeface="Gotham Bold" pitchFamily="50" charset="0"/>
                        </a:rPr>
                        <a:t>5</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a:solidFill>
                            <a:srgbClr val="000000"/>
                          </a:solidFill>
                          <a:effectLst/>
                          <a:latin typeface="Gotham Light" pitchFamily="50" charset="0"/>
                        </a:rPr>
                        <a:t>The Wigwam</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algn="l" defTabSz="914400" rtl="0" eaLnBrk="1" latinLnBrk="0" hangingPunct="1"/>
                      <a:r>
                        <a:rPr lang="en-US" sz="1000" b="0" i="0" u="none" strike="noStrike" kern="1200">
                          <a:solidFill>
                            <a:srgbClr val="000000"/>
                          </a:solidFill>
                          <a:effectLst/>
                          <a:latin typeface="Gotham Light" pitchFamily="50" charset="0"/>
                          <a:ea typeface="+mn-ea"/>
                          <a:cs typeface="+mn-cs"/>
                        </a:rPr>
                        <a:t>Litchfield Park, Arizona, United States</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005598416"/>
                  </a:ext>
                </a:extLst>
              </a:tr>
              <a:tr h="416724">
                <a:tc>
                  <a:txBody>
                    <a:bodyPr/>
                    <a:lstStyle/>
                    <a:p>
                      <a:pPr algn="ctr" fontAlgn="base"/>
                      <a:r>
                        <a:rPr lang="en-US" sz="1000" b="0" i="0">
                          <a:solidFill>
                            <a:schemeClr val="bg1"/>
                          </a:solidFill>
                          <a:effectLst/>
                          <a:latin typeface="Gotham Bold" pitchFamily="50" charset="0"/>
                        </a:rPr>
                        <a:t>6</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u="none" strike="noStrike">
                          <a:solidFill>
                            <a:srgbClr val="000000"/>
                          </a:solidFill>
                          <a:effectLst/>
                          <a:latin typeface="Gotham Light" pitchFamily="50" charset="0"/>
                        </a:rPr>
                        <a:t>Carneros Resort and Spa</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Gotham Light" pitchFamily="50" charset="0"/>
                          <a:ea typeface="+mn-ea"/>
                          <a:cs typeface="+mn-cs"/>
                        </a:rPr>
                        <a:t>Napa, California, United States</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599908872"/>
                  </a:ext>
                </a:extLst>
              </a:tr>
              <a:tr h="416724">
                <a:tc>
                  <a:txBody>
                    <a:bodyPr/>
                    <a:lstStyle/>
                    <a:p>
                      <a:pPr algn="ctr" fontAlgn="base"/>
                      <a:r>
                        <a:rPr lang="en-US" sz="1000" b="0" i="0">
                          <a:solidFill>
                            <a:schemeClr val="bg1"/>
                          </a:solidFill>
                          <a:effectLst/>
                          <a:latin typeface="Gotham Bold" pitchFamily="50" charset="0"/>
                        </a:rPr>
                        <a:t>7</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u="none" strike="noStrike" err="1">
                          <a:solidFill>
                            <a:srgbClr val="000000"/>
                          </a:solidFill>
                          <a:effectLst/>
                          <a:latin typeface="Gotham Light" pitchFamily="50" charset="0"/>
                        </a:rPr>
                        <a:t>Alohilani</a:t>
                      </a:r>
                      <a:r>
                        <a:rPr lang="en-US" sz="1000" b="0" i="0" u="none" strike="noStrike">
                          <a:solidFill>
                            <a:srgbClr val="000000"/>
                          </a:solidFill>
                          <a:effectLst/>
                          <a:latin typeface="Gotham Light" pitchFamily="50" charset="0"/>
                        </a:rPr>
                        <a:t> Resort Waikiki Beach</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algn="l" defTabSz="914400" rtl="0" eaLnBrk="1" latinLnBrk="0" hangingPunct="1"/>
                      <a:r>
                        <a:rPr lang="en-US" sz="1000" b="0" i="0" u="none" strike="noStrike" kern="1200">
                          <a:solidFill>
                            <a:srgbClr val="000000"/>
                          </a:solidFill>
                          <a:effectLst/>
                          <a:latin typeface="Gotham Light" pitchFamily="50" charset="0"/>
                          <a:ea typeface="+mn-ea"/>
                          <a:cs typeface="+mn-cs"/>
                        </a:rPr>
                        <a:t>Honolulu, Hawaii, United States</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251372712"/>
                  </a:ext>
                </a:extLst>
              </a:tr>
              <a:tr h="392498">
                <a:tc>
                  <a:txBody>
                    <a:bodyPr/>
                    <a:lstStyle/>
                    <a:p>
                      <a:pPr algn="ctr" fontAlgn="base"/>
                      <a:r>
                        <a:rPr lang="en-US" sz="1000" b="0" i="0">
                          <a:solidFill>
                            <a:schemeClr val="bg1"/>
                          </a:solidFill>
                          <a:effectLst/>
                          <a:latin typeface="Gotham Bold" pitchFamily="50" charset="0"/>
                        </a:rPr>
                        <a:t>8</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u="none" strike="noStrike">
                          <a:solidFill>
                            <a:srgbClr val="000000"/>
                          </a:solidFill>
                          <a:effectLst/>
                          <a:latin typeface="Gotham Light" pitchFamily="50" charset="0"/>
                        </a:rPr>
                        <a:t>Preserve Sporting Club &amp; Residences</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Gotham Light" pitchFamily="50" charset="0"/>
                          <a:ea typeface="+mn-ea"/>
                          <a:cs typeface="+mn-cs"/>
                        </a:rPr>
                        <a:t>Richmond, Rhode Island, United States</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604818236"/>
                  </a:ext>
                </a:extLst>
              </a:tr>
              <a:tr h="392498">
                <a:tc>
                  <a:txBody>
                    <a:bodyPr/>
                    <a:lstStyle/>
                    <a:p>
                      <a:pPr algn="ctr" fontAlgn="base"/>
                      <a:r>
                        <a:rPr lang="en-US" sz="1000" b="0" i="0">
                          <a:solidFill>
                            <a:schemeClr val="bg1"/>
                          </a:solidFill>
                          <a:effectLst/>
                          <a:latin typeface="Gotham Bold" pitchFamily="50" charset="0"/>
                        </a:rPr>
                        <a:t>9</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u="none" strike="noStrike">
                          <a:solidFill>
                            <a:srgbClr val="000000"/>
                          </a:solidFill>
                          <a:effectLst/>
                          <a:latin typeface="Gotham Light" pitchFamily="50" charset="0"/>
                        </a:rPr>
                        <a:t>Rancho Santana</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u="none" strike="noStrike" kern="1200">
                          <a:solidFill>
                            <a:srgbClr val="000000"/>
                          </a:solidFill>
                          <a:effectLst/>
                          <a:latin typeface="Gotham Light" pitchFamily="50" charset="0"/>
                          <a:ea typeface="+mn-ea"/>
                          <a:cs typeface="+mn-cs"/>
                        </a:rPr>
                        <a:t>Tola, Nicaragua</a:t>
                      </a:r>
                      <a:endParaRPr lang="en-US" sz="1000" b="0" i="0" u="none" strike="noStrike" kern="1200" noProof="0">
                        <a:solidFill>
                          <a:srgbClr val="000000"/>
                        </a:solidFill>
                        <a:effectLst/>
                        <a:latin typeface="Gotham Light" pitchFamily="50" charset="0"/>
                        <a:ea typeface="+mn-ea"/>
                        <a:cs typeface="+mn-cs"/>
                      </a:endParaRP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698556608"/>
                  </a:ext>
                </a:extLst>
              </a:tr>
              <a:tr h="392498">
                <a:tc>
                  <a:txBody>
                    <a:bodyPr/>
                    <a:lstStyle/>
                    <a:p>
                      <a:pPr algn="ctr" fontAlgn="base"/>
                      <a:r>
                        <a:rPr lang="en-US" sz="1000" b="0" i="0">
                          <a:solidFill>
                            <a:schemeClr val="bg1"/>
                          </a:solidFill>
                          <a:effectLst/>
                          <a:latin typeface="Gotham Bold" pitchFamily="50" charset="0"/>
                        </a:rPr>
                        <a:t>10</a:t>
                      </a:r>
                    </a:p>
                  </a:txBody>
                  <a:tcPr marL="56267" marR="56267" marT="28134" marB="28134" anchor="ctr">
                    <a:lnL>
                      <a:noFill/>
                    </a:lnL>
                    <a:lnR w="9944" cap="flat" cmpd="sng" algn="ctr">
                      <a:solidFill>
                        <a:srgbClr val="FFFFFF"/>
                      </a:solidFill>
                      <a:prstDash val="solid"/>
                      <a:round/>
                      <a:headEnd type="none" w="med" len="med"/>
                      <a:tailEnd type="none" w="med" len="med"/>
                    </a:lnR>
                    <a:lnT w="9944" cap="flat" cmpd="sng" algn="ctr">
                      <a:noFill/>
                      <a:prstDash val="solid"/>
                      <a:round/>
                      <a:headEnd type="none" w="med" len="med"/>
                      <a:tailEnd type="none" w="med" len="med"/>
                    </a:lnT>
                    <a:lnB w="9944" cap="flat" cmpd="sng" algn="ctr">
                      <a:noFill/>
                      <a:prstDash val="solid"/>
                      <a:round/>
                      <a:headEnd type="none" w="med" len="med"/>
                      <a:tailEnd type="none" w="med" len="med"/>
                    </a:lnB>
                    <a:solidFill>
                      <a:srgbClr val="B8C6D0"/>
                    </a:solidFill>
                  </a:tcPr>
                </a:tc>
                <a:tc>
                  <a:txBody>
                    <a:bodyPr/>
                    <a:lstStyle/>
                    <a:p>
                      <a:pPr algn="l" fontAlgn="base"/>
                      <a:r>
                        <a:rPr lang="en-US" sz="1000" b="0" i="0" u="none" strike="noStrike">
                          <a:solidFill>
                            <a:srgbClr val="000000"/>
                          </a:solidFill>
                          <a:effectLst/>
                          <a:latin typeface="Gotham Light" pitchFamily="50" charset="0"/>
                        </a:rPr>
                        <a:t>Aurora Anguilla Resort &amp; Golf Club</a:t>
                      </a:r>
                    </a:p>
                  </a:txBody>
                  <a:tcPr marL="56267" marR="56267" marT="28134" marB="28134" anchor="ctr">
                    <a:lnL w="9944" cap="flat" cmpd="sng" algn="ctr">
                      <a:solidFill>
                        <a:srgbClr val="FFFFFF"/>
                      </a:solidFill>
                      <a:prstDash val="solid"/>
                      <a:round/>
                      <a:headEnd type="none" w="med" len="med"/>
                      <a:tailEnd type="none" w="med" len="med"/>
                    </a:lnL>
                    <a:lnR w="9944" cap="flat" cmpd="sng" algn="ctr">
                      <a:solidFill>
                        <a:srgbClr val="FFFFFF"/>
                      </a:solidFill>
                      <a:prstDash val="solid"/>
                      <a:round/>
                      <a:headEnd type="none" w="med" len="med"/>
                      <a:tailEnd type="none" w="med" len="med"/>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Gotham Light" pitchFamily="50" charset="0"/>
                          <a:ea typeface="+mn-ea"/>
                          <a:cs typeface="+mn-cs"/>
                        </a:rPr>
                        <a:t>Rendezvous Bay, Anguilla</a:t>
                      </a:r>
                    </a:p>
                  </a:txBody>
                  <a:tcPr marL="56267" marR="56267" marT="28134" marB="28134" anchor="ctr">
                    <a:lnL w="9944" cap="flat" cmpd="sng" algn="ctr">
                      <a:solidFill>
                        <a:srgbClr val="FFFFFF"/>
                      </a:solidFill>
                      <a:prstDash val="solid"/>
                      <a:round/>
                      <a:headEnd type="none" w="med" len="med"/>
                      <a:tailEnd type="none" w="med" len="med"/>
                    </a:lnL>
                    <a:lnR>
                      <a:noFill/>
                    </a:lnR>
                    <a:lnT w="9944" cap="flat" cmpd="sng" algn="ctr">
                      <a:solidFill>
                        <a:srgbClr val="D9D9D9"/>
                      </a:solidFill>
                      <a:prstDash val="solid"/>
                      <a:round/>
                      <a:headEnd type="none" w="med" len="med"/>
                      <a:tailEnd type="none" w="med" len="med"/>
                    </a:lnT>
                    <a:lnB w="9944"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959227343"/>
                  </a:ext>
                </a:extLst>
              </a:tr>
            </a:tbl>
          </a:graphicData>
        </a:graphic>
      </p:graphicFrame>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pic>
        <p:nvPicPr>
          <p:cNvPr id="19" name="Picture 18" descr="A close up of a logo&#10;&#10;Description automatically generated">
            <a:extLst>
              <a:ext uri="{FF2B5EF4-FFF2-40B4-BE49-F238E27FC236}">
                <a16:creationId xmlns:a16="http://schemas.microsoft.com/office/drawing/2014/main" id="{9BBCFF68-26ED-44D4-B996-3019CD124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27" y="3806287"/>
            <a:ext cx="325289" cy="325289"/>
          </a:xfrm>
          <a:prstGeom prst="rect">
            <a:avLst/>
          </a:prstGeom>
        </p:spPr>
      </p:pic>
      <p:pic>
        <p:nvPicPr>
          <p:cNvPr id="26" name="Picture 25" descr="A close up of a logo&#10;&#10;Description automatically generated">
            <a:extLst>
              <a:ext uri="{FF2B5EF4-FFF2-40B4-BE49-F238E27FC236}">
                <a16:creationId xmlns:a16="http://schemas.microsoft.com/office/drawing/2014/main" id="{D150D2F6-545B-4B07-8BA1-E8910D32E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42" y="3000143"/>
            <a:ext cx="325289" cy="325289"/>
          </a:xfrm>
          <a:prstGeom prst="rect">
            <a:avLst/>
          </a:prstGeom>
        </p:spPr>
      </p:pic>
      <p:pic>
        <p:nvPicPr>
          <p:cNvPr id="29" name="Picture 28" descr="A close up of a logo&#10;&#10;Description automatically generated">
            <a:extLst>
              <a:ext uri="{FF2B5EF4-FFF2-40B4-BE49-F238E27FC236}">
                <a16:creationId xmlns:a16="http://schemas.microsoft.com/office/drawing/2014/main" id="{2E7DF2AF-7D36-496E-9381-DE7B78ABC8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5036" y="3000143"/>
            <a:ext cx="325289" cy="325289"/>
          </a:xfrm>
          <a:prstGeom prst="rect">
            <a:avLst/>
          </a:prstGeom>
        </p:spPr>
      </p:pic>
      <p:pic>
        <p:nvPicPr>
          <p:cNvPr id="30" name="Picture 29" descr="A close up of a logo&#10;&#10;Description automatically generated">
            <a:extLst>
              <a:ext uri="{FF2B5EF4-FFF2-40B4-BE49-F238E27FC236}">
                <a16:creationId xmlns:a16="http://schemas.microsoft.com/office/drawing/2014/main" id="{443B6A27-8844-4416-852A-48756BC85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387" y="3103711"/>
            <a:ext cx="325289" cy="325289"/>
          </a:xfrm>
          <a:prstGeom prst="rect">
            <a:avLst/>
          </a:prstGeom>
        </p:spPr>
      </p:pic>
      <p:pic>
        <p:nvPicPr>
          <p:cNvPr id="15" name="Picture 14" descr="A close up of a logo&#10;&#10;Description automatically generated">
            <a:extLst>
              <a:ext uri="{FF2B5EF4-FFF2-40B4-BE49-F238E27FC236}">
                <a16:creationId xmlns:a16="http://schemas.microsoft.com/office/drawing/2014/main" id="{147C4AE3-C723-4A0E-A88A-7B26EE359AC5}"/>
              </a:ext>
            </a:extLst>
          </p:cNvPr>
          <p:cNvPicPr>
            <a:picLocks noChangeAspect="1"/>
          </p:cNvPicPr>
          <p:nvPr/>
        </p:nvPicPr>
        <p:blipFill rotWithShape="1">
          <a:blip r:embed="rId6">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9EE83ECA-4BE2-4D1E-821F-F19BF9852D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17" name="Picture 16" descr="A close up of a logo&#10;&#10;Description automatically generated">
            <a:extLst>
              <a:ext uri="{FF2B5EF4-FFF2-40B4-BE49-F238E27FC236}">
                <a16:creationId xmlns:a16="http://schemas.microsoft.com/office/drawing/2014/main" id="{1F57CBB0-993D-4A63-96EE-F7A0DC677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7537" y="2674854"/>
            <a:ext cx="325289" cy="325289"/>
          </a:xfrm>
          <a:prstGeom prst="rect">
            <a:avLst/>
          </a:prstGeom>
        </p:spPr>
      </p:pic>
      <p:pic>
        <p:nvPicPr>
          <p:cNvPr id="21" name="Picture 20" descr="A close up of a logo&#10;&#10;Description automatically generated">
            <a:extLst>
              <a:ext uri="{FF2B5EF4-FFF2-40B4-BE49-F238E27FC236}">
                <a16:creationId xmlns:a16="http://schemas.microsoft.com/office/drawing/2014/main" id="{C6FBAAE9-FF5C-4648-93D6-CC73924E1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4892" y="2774643"/>
            <a:ext cx="325289" cy="325289"/>
          </a:xfrm>
          <a:prstGeom prst="rect">
            <a:avLst/>
          </a:prstGeom>
        </p:spPr>
      </p:pic>
      <p:pic>
        <p:nvPicPr>
          <p:cNvPr id="9" name="Picture 8">
            <a:extLst>
              <a:ext uri="{FF2B5EF4-FFF2-40B4-BE49-F238E27FC236}">
                <a16:creationId xmlns:a16="http://schemas.microsoft.com/office/drawing/2014/main" id="{588486F3-9FF8-05CC-C57B-F0B8897A4898}"/>
              </a:ext>
            </a:extLst>
          </p:cNvPr>
          <p:cNvPicPr>
            <a:picLocks noChangeAspect="1"/>
          </p:cNvPicPr>
          <p:nvPr/>
        </p:nvPicPr>
        <p:blipFill>
          <a:blip r:embed="rId8"/>
          <a:stretch>
            <a:fillRect/>
          </a:stretch>
        </p:blipFill>
        <p:spPr>
          <a:xfrm>
            <a:off x="1615163" y="3644729"/>
            <a:ext cx="329213" cy="323116"/>
          </a:xfrm>
          <a:prstGeom prst="rect">
            <a:avLst/>
          </a:prstGeom>
        </p:spPr>
      </p:pic>
      <p:pic>
        <p:nvPicPr>
          <p:cNvPr id="11" name="Picture 10">
            <a:extLst>
              <a:ext uri="{FF2B5EF4-FFF2-40B4-BE49-F238E27FC236}">
                <a16:creationId xmlns:a16="http://schemas.microsoft.com/office/drawing/2014/main" id="{ABCC76EC-807F-3219-D954-D5F95172D39F}"/>
              </a:ext>
            </a:extLst>
          </p:cNvPr>
          <p:cNvPicPr>
            <a:picLocks noChangeAspect="1"/>
          </p:cNvPicPr>
          <p:nvPr/>
        </p:nvPicPr>
        <p:blipFill>
          <a:blip r:embed="rId8"/>
          <a:stretch>
            <a:fillRect/>
          </a:stretch>
        </p:blipFill>
        <p:spPr>
          <a:xfrm>
            <a:off x="2070325" y="3483171"/>
            <a:ext cx="329213" cy="323116"/>
          </a:xfrm>
          <a:prstGeom prst="rect">
            <a:avLst/>
          </a:prstGeom>
        </p:spPr>
      </p:pic>
    </p:spTree>
    <p:extLst>
      <p:ext uri="{BB962C8B-B14F-4D97-AF65-F5344CB8AC3E}">
        <p14:creationId xmlns:p14="http://schemas.microsoft.com/office/powerpoint/2010/main" val="121422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322797"/>
            <a:ext cx="7811388" cy="523220"/>
          </a:xfrm>
          <a:prstGeom prst="rect">
            <a:avLst/>
          </a:prstGeom>
          <a:noFill/>
        </p:spPr>
        <p:txBody>
          <a:bodyPr wrap="square" rtlCol="0">
            <a:spAutoFit/>
          </a:bodyPr>
          <a:lstStyle/>
          <a:p>
            <a:pPr algn="ctr"/>
            <a:r>
              <a:rPr lang="en-US" sz="2800">
                <a:solidFill>
                  <a:schemeClr val="accent4"/>
                </a:solidFill>
                <a:latin typeface="Gotham Bold" pitchFamily="50" charset="0"/>
              </a:rPr>
              <a:t>ENGAGEMENT CHANNELS</a:t>
            </a: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grpSp>
        <p:nvGrpSpPr>
          <p:cNvPr id="11" name="Group 10">
            <a:extLst>
              <a:ext uri="{FF2B5EF4-FFF2-40B4-BE49-F238E27FC236}">
                <a16:creationId xmlns:a16="http://schemas.microsoft.com/office/drawing/2014/main" id="{12FA8A8E-CC93-4D26-ADC6-1AAEEA2BD023}"/>
              </a:ext>
            </a:extLst>
          </p:cNvPr>
          <p:cNvGrpSpPr/>
          <p:nvPr/>
        </p:nvGrpSpPr>
        <p:grpSpPr>
          <a:xfrm>
            <a:off x="4295738" y="2581667"/>
            <a:ext cx="3600519" cy="3553143"/>
            <a:chOff x="4295738" y="2581667"/>
            <a:chExt cx="3600519" cy="3553143"/>
          </a:xfrm>
        </p:grpSpPr>
        <p:pic>
          <p:nvPicPr>
            <p:cNvPr id="4" name="Picture 3" descr="A picture containing web&#10;&#10;Description automatically generated">
              <a:extLst>
                <a:ext uri="{FF2B5EF4-FFF2-40B4-BE49-F238E27FC236}">
                  <a16:creationId xmlns:a16="http://schemas.microsoft.com/office/drawing/2014/main" id="{F92EBC9E-37C9-4D88-BC15-2366ADDAA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738" y="2581667"/>
              <a:ext cx="3600519" cy="3553143"/>
            </a:xfrm>
            <a:prstGeom prst="rect">
              <a:avLst/>
            </a:prstGeom>
          </p:spPr>
        </p:pic>
        <p:sp>
          <p:nvSpPr>
            <p:cNvPr id="10" name="Rectangle: Rounded Corners 9">
              <a:extLst>
                <a:ext uri="{FF2B5EF4-FFF2-40B4-BE49-F238E27FC236}">
                  <a16:creationId xmlns:a16="http://schemas.microsoft.com/office/drawing/2014/main" id="{9E5FF22C-7DDD-4151-A726-042597D43876}"/>
                </a:ext>
              </a:extLst>
            </p:cNvPr>
            <p:cNvSpPr/>
            <p:nvPr/>
          </p:nvSpPr>
          <p:spPr>
            <a:xfrm>
              <a:off x="5114922" y="4706974"/>
              <a:ext cx="1962149" cy="100085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21000"/>
                  </a:schemeClr>
                </a:solidFill>
              </a:endParaRPr>
            </a:p>
          </p:txBody>
        </p:sp>
        <p:sp>
          <p:nvSpPr>
            <p:cNvPr id="21" name="TextBox 20">
              <a:extLst>
                <a:ext uri="{FF2B5EF4-FFF2-40B4-BE49-F238E27FC236}">
                  <a16:creationId xmlns:a16="http://schemas.microsoft.com/office/drawing/2014/main" id="{B615E4D0-B2B9-4236-8651-576E5583D009}"/>
                </a:ext>
              </a:extLst>
            </p:cNvPr>
            <p:cNvSpPr txBox="1"/>
            <p:nvPr/>
          </p:nvSpPr>
          <p:spPr>
            <a:xfrm>
              <a:off x="5060951" y="4786095"/>
              <a:ext cx="2070092" cy="1154162"/>
            </a:xfrm>
            <a:prstGeom prst="rect">
              <a:avLst/>
            </a:prstGeom>
            <a:noFill/>
          </p:spPr>
          <p:txBody>
            <a:bodyPr wrap="square" rtlCol="0">
              <a:spAutoFit/>
            </a:bodyPr>
            <a:lstStyle/>
            <a:p>
              <a:pPr algn="ctr"/>
              <a:r>
                <a:rPr lang="en-US" sz="2250">
                  <a:solidFill>
                    <a:schemeClr val="tx2"/>
                  </a:solidFill>
                  <a:latin typeface="Gotham Bold" pitchFamily="50" charset="0"/>
                </a:rPr>
                <a:t>PREFERRED</a:t>
              </a:r>
            </a:p>
            <a:p>
              <a:pPr algn="ctr"/>
              <a:r>
                <a:rPr lang="en-US" sz="2250">
                  <a:solidFill>
                    <a:schemeClr val="tx2"/>
                  </a:solidFill>
                  <a:latin typeface="Gotham Bold" pitchFamily="50" charset="0"/>
                </a:rPr>
                <a:t>GLOBAL </a:t>
              </a:r>
            </a:p>
            <a:p>
              <a:pPr algn="ctr"/>
              <a:r>
                <a:rPr lang="en-US" sz="2250">
                  <a:solidFill>
                    <a:schemeClr val="tx2"/>
                  </a:solidFill>
                  <a:latin typeface="Gotham Bold" pitchFamily="50" charset="0"/>
                </a:rPr>
                <a:t>MARKETING</a:t>
              </a:r>
            </a:p>
          </p:txBody>
        </p:sp>
      </p:grpSp>
      <p:sp>
        <p:nvSpPr>
          <p:cNvPr id="6" name="Oval 5">
            <a:extLst>
              <a:ext uri="{FF2B5EF4-FFF2-40B4-BE49-F238E27FC236}">
                <a16:creationId xmlns:a16="http://schemas.microsoft.com/office/drawing/2014/main" id="{BF2DA7B3-38E3-4136-9A1E-602B8B211382}"/>
              </a:ext>
            </a:extLst>
          </p:cNvPr>
          <p:cNvSpPr/>
          <p:nvPr/>
        </p:nvSpPr>
        <p:spPr>
          <a:xfrm>
            <a:off x="5718138" y="959912"/>
            <a:ext cx="1422400" cy="142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AE0AB1F-84E7-46BD-84BF-842D347C5D1C}"/>
              </a:ext>
            </a:extLst>
          </p:cNvPr>
          <p:cNvSpPr/>
          <p:nvPr/>
        </p:nvSpPr>
        <p:spPr>
          <a:xfrm>
            <a:off x="2717790" y="3510868"/>
            <a:ext cx="1422400" cy="142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F15C1E0-947D-47A0-BAA5-52033E4FEA54}"/>
              </a:ext>
            </a:extLst>
          </p:cNvPr>
          <p:cNvSpPr/>
          <p:nvPr/>
        </p:nvSpPr>
        <p:spPr>
          <a:xfrm>
            <a:off x="8041400" y="3609649"/>
            <a:ext cx="1422400" cy="142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D2D7F1-EE53-4B1D-B6AB-FF4882A72E5E}"/>
              </a:ext>
            </a:extLst>
          </p:cNvPr>
          <p:cNvSpPr txBox="1"/>
          <p:nvPr/>
        </p:nvSpPr>
        <p:spPr>
          <a:xfrm>
            <a:off x="5897051" y="1423003"/>
            <a:ext cx="1124293" cy="584775"/>
          </a:xfrm>
          <a:prstGeom prst="rect">
            <a:avLst/>
          </a:prstGeom>
          <a:noFill/>
        </p:spPr>
        <p:txBody>
          <a:bodyPr wrap="square" rtlCol="0">
            <a:spAutoFit/>
          </a:bodyPr>
          <a:lstStyle/>
          <a:p>
            <a:pPr algn="ctr"/>
            <a:r>
              <a:rPr lang="en-US" sz="1600">
                <a:solidFill>
                  <a:schemeClr val="bg1"/>
                </a:solidFill>
                <a:latin typeface="Gotham Medium" pitchFamily="50" charset="0"/>
              </a:rPr>
              <a:t>Digital</a:t>
            </a:r>
          </a:p>
          <a:p>
            <a:pPr algn="ctr"/>
            <a:r>
              <a:rPr lang="en-US" sz="1600">
                <a:solidFill>
                  <a:schemeClr val="bg1"/>
                </a:solidFill>
                <a:latin typeface="Gotham Medium" pitchFamily="50" charset="0"/>
              </a:rPr>
              <a:t>Media</a:t>
            </a:r>
          </a:p>
        </p:txBody>
      </p:sp>
      <p:sp>
        <p:nvSpPr>
          <p:cNvPr id="33" name="TextBox 32">
            <a:extLst>
              <a:ext uri="{FF2B5EF4-FFF2-40B4-BE49-F238E27FC236}">
                <a16:creationId xmlns:a16="http://schemas.microsoft.com/office/drawing/2014/main" id="{EA1B58E0-E5F3-434F-88F6-6D5A302AAD5B}"/>
              </a:ext>
            </a:extLst>
          </p:cNvPr>
          <p:cNvSpPr txBox="1"/>
          <p:nvPr/>
        </p:nvSpPr>
        <p:spPr>
          <a:xfrm>
            <a:off x="7928674" y="4069215"/>
            <a:ext cx="1557515" cy="523220"/>
          </a:xfrm>
          <a:prstGeom prst="rect">
            <a:avLst/>
          </a:prstGeom>
          <a:noFill/>
        </p:spPr>
        <p:txBody>
          <a:bodyPr wrap="square" rtlCol="0">
            <a:spAutoFit/>
          </a:bodyPr>
          <a:lstStyle/>
          <a:p>
            <a:pPr algn="ctr"/>
            <a:r>
              <a:rPr lang="en-US" sz="1600" i="1">
                <a:solidFill>
                  <a:schemeClr val="bg1"/>
                </a:solidFill>
                <a:latin typeface="Gotham Medium" pitchFamily="50" charset="0"/>
              </a:rPr>
              <a:t>I Prefer</a:t>
            </a:r>
          </a:p>
          <a:p>
            <a:pPr algn="ctr"/>
            <a:r>
              <a:rPr lang="en-US" sz="1200">
                <a:solidFill>
                  <a:schemeClr val="bg1"/>
                </a:solidFill>
                <a:latin typeface="Gotham Medium" pitchFamily="50" charset="0"/>
              </a:rPr>
              <a:t>Engagement</a:t>
            </a:r>
          </a:p>
        </p:txBody>
      </p:sp>
      <p:sp>
        <p:nvSpPr>
          <p:cNvPr id="34" name="TextBox 33">
            <a:extLst>
              <a:ext uri="{FF2B5EF4-FFF2-40B4-BE49-F238E27FC236}">
                <a16:creationId xmlns:a16="http://schemas.microsoft.com/office/drawing/2014/main" id="{931DA9B1-1520-4DE8-951B-29E2BFBD4DE7}"/>
              </a:ext>
            </a:extLst>
          </p:cNvPr>
          <p:cNvSpPr txBox="1"/>
          <p:nvPr/>
        </p:nvSpPr>
        <p:spPr>
          <a:xfrm>
            <a:off x="2633291" y="3910334"/>
            <a:ext cx="1557515" cy="523220"/>
          </a:xfrm>
          <a:prstGeom prst="rect">
            <a:avLst/>
          </a:prstGeom>
          <a:noFill/>
        </p:spPr>
        <p:txBody>
          <a:bodyPr wrap="square" rtlCol="0">
            <a:spAutoFit/>
          </a:bodyPr>
          <a:lstStyle/>
          <a:p>
            <a:pPr algn="ctr"/>
            <a:r>
              <a:rPr lang="en-US" sz="1600">
                <a:solidFill>
                  <a:schemeClr val="bg1"/>
                </a:solidFill>
                <a:latin typeface="Gotham Medium" pitchFamily="50" charset="0"/>
              </a:rPr>
              <a:t>Online</a:t>
            </a:r>
          </a:p>
          <a:p>
            <a:pPr algn="ctr"/>
            <a:r>
              <a:rPr lang="en-US" sz="1200">
                <a:solidFill>
                  <a:schemeClr val="bg1"/>
                </a:solidFill>
                <a:latin typeface="Gotham Medium" pitchFamily="50" charset="0"/>
              </a:rPr>
              <a:t>Merchandising</a:t>
            </a:r>
          </a:p>
        </p:txBody>
      </p:sp>
      <p:grpSp>
        <p:nvGrpSpPr>
          <p:cNvPr id="15" name="Group 14">
            <a:extLst>
              <a:ext uri="{FF2B5EF4-FFF2-40B4-BE49-F238E27FC236}">
                <a16:creationId xmlns:a16="http://schemas.microsoft.com/office/drawing/2014/main" id="{299F51D0-81B9-4C19-AD2E-DEF5E576936D}"/>
              </a:ext>
            </a:extLst>
          </p:cNvPr>
          <p:cNvGrpSpPr/>
          <p:nvPr/>
        </p:nvGrpSpPr>
        <p:grpSpPr>
          <a:xfrm>
            <a:off x="3207962" y="968484"/>
            <a:ext cx="2916272" cy="304178"/>
            <a:chOff x="1447519" y="1582094"/>
            <a:chExt cx="2916272" cy="304178"/>
          </a:xfrm>
        </p:grpSpPr>
        <p:cxnSp>
          <p:nvCxnSpPr>
            <p:cNvPr id="13" name="Straight Connector 12">
              <a:extLst>
                <a:ext uri="{FF2B5EF4-FFF2-40B4-BE49-F238E27FC236}">
                  <a16:creationId xmlns:a16="http://schemas.microsoft.com/office/drawing/2014/main" id="{2A481893-EED0-46C1-A657-F31DA0AE82CE}"/>
                </a:ext>
              </a:extLst>
            </p:cNvPr>
            <p:cNvCxnSpPr>
              <a:cxnSpLocks/>
            </p:cNvCxnSpPr>
            <p:nvPr/>
          </p:nvCxnSpPr>
          <p:spPr>
            <a:xfrm flipH="1">
              <a:off x="1447519" y="1886272"/>
              <a:ext cx="291627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B97FE6E-4172-4B59-A25D-560F78360BD2}"/>
                </a:ext>
              </a:extLst>
            </p:cNvPr>
            <p:cNvSpPr txBox="1"/>
            <p:nvPr/>
          </p:nvSpPr>
          <p:spPr>
            <a:xfrm>
              <a:off x="1456359" y="1582094"/>
              <a:ext cx="1969487" cy="276999"/>
            </a:xfrm>
            <a:prstGeom prst="rect">
              <a:avLst/>
            </a:prstGeom>
            <a:noFill/>
          </p:spPr>
          <p:txBody>
            <a:bodyPr wrap="square" rtlCol="0">
              <a:spAutoFit/>
            </a:bodyPr>
            <a:lstStyle/>
            <a:p>
              <a:r>
                <a:rPr lang="en-US" sz="1200">
                  <a:solidFill>
                    <a:schemeClr val="accent4"/>
                  </a:solidFill>
                  <a:latin typeface="Gotham Book" pitchFamily="50" charset="0"/>
                </a:rPr>
                <a:t>Paid Display</a:t>
              </a:r>
            </a:p>
          </p:txBody>
        </p:sp>
      </p:grpSp>
      <p:grpSp>
        <p:nvGrpSpPr>
          <p:cNvPr id="16" name="Group 15">
            <a:extLst>
              <a:ext uri="{FF2B5EF4-FFF2-40B4-BE49-F238E27FC236}">
                <a16:creationId xmlns:a16="http://schemas.microsoft.com/office/drawing/2014/main" id="{55EEAF9A-FD91-4495-9DE9-55C8570F6F17}"/>
              </a:ext>
            </a:extLst>
          </p:cNvPr>
          <p:cNvGrpSpPr/>
          <p:nvPr/>
        </p:nvGrpSpPr>
        <p:grpSpPr>
          <a:xfrm>
            <a:off x="3207962" y="1318544"/>
            <a:ext cx="2782922" cy="277968"/>
            <a:chOff x="1447519" y="1932154"/>
            <a:chExt cx="2782922" cy="277968"/>
          </a:xfrm>
        </p:grpSpPr>
        <p:cxnSp>
          <p:nvCxnSpPr>
            <p:cNvPr id="36" name="Straight Connector 35">
              <a:extLst>
                <a:ext uri="{FF2B5EF4-FFF2-40B4-BE49-F238E27FC236}">
                  <a16:creationId xmlns:a16="http://schemas.microsoft.com/office/drawing/2014/main" id="{794964C1-6749-4A98-BC23-5896AA279974}"/>
                </a:ext>
              </a:extLst>
            </p:cNvPr>
            <p:cNvCxnSpPr>
              <a:cxnSpLocks/>
            </p:cNvCxnSpPr>
            <p:nvPr/>
          </p:nvCxnSpPr>
          <p:spPr>
            <a:xfrm flipH="1">
              <a:off x="1447519" y="2210122"/>
              <a:ext cx="2782922"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96F53A4-09A9-4969-8A4B-9B3FF5F10C5B}"/>
                </a:ext>
              </a:extLst>
            </p:cNvPr>
            <p:cNvSpPr txBox="1"/>
            <p:nvPr/>
          </p:nvSpPr>
          <p:spPr>
            <a:xfrm>
              <a:off x="1447519" y="1932154"/>
              <a:ext cx="1969487" cy="276999"/>
            </a:xfrm>
            <a:prstGeom prst="rect">
              <a:avLst/>
            </a:prstGeom>
            <a:noFill/>
          </p:spPr>
          <p:txBody>
            <a:bodyPr wrap="square" rtlCol="0">
              <a:spAutoFit/>
            </a:bodyPr>
            <a:lstStyle/>
            <a:p>
              <a:r>
                <a:rPr lang="en-US" sz="1200">
                  <a:solidFill>
                    <a:schemeClr val="accent4"/>
                  </a:solidFill>
                  <a:latin typeface="Gotham Book" pitchFamily="50" charset="0"/>
                </a:rPr>
                <a:t>Paid Social Media</a:t>
              </a:r>
            </a:p>
          </p:txBody>
        </p:sp>
      </p:grpSp>
      <p:grpSp>
        <p:nvGrpSpPr>
          <p:cNvPr id="54" name="Group 53">
            <a:extLst>
              <a:ext uri="{FF2B5EF4-FFF2-40B4-BE49-F238E27FC236}">
                <a16:creationId xmlns:a16="http://schemas.microsoft.com/office/drawing/2014/main" id="{0914031E-2615-4027-B444-F09A1157C2B5}"/>
              </a:ext>
            </a:extLst>
          </p:cNvPr>
          <p:cNvGrpSpPr/>
          <p:nvPr/>
        </p:nvGrpSpPr>
        <p:grpSpPr>
          <a:xfrm>
            <a:off x="3196746" y="1630203"/>
            <a:ext cx="2700305" cy="283809"/>
            <a:chOff x="1436303" y="2243813"/>
            <a:chExt cx="2700305" cy="283809"/>
          </a:xfrm>
        </p:grpSpPr>
        <p:cxnSp>
          <p:nvCxnSpPr>
            <p:cNvPr id="37" name="Straight Connector 36">
              <a:extLst>
                <a:ext uri="{FF2B5EF4-FFF2-40B4-BE49-F238E27FC236}">
                  <a16:creationId xmlns:a16="http://schemas.microsoft.com/office/drawing/2014/main" id="{E455434D-D565-4E25-A0F2-2B9E4B2BC520}"/>
                </a:ext>
              </a:extLst>
            </p:cNvPr>
            <p:cNvCxnSpPr>
              <a:cxnSpLocks/>
            </p:cNvCxnSpPr>
            <p:nvPr/>
          </p:nvCxnSpPr>
          <p:spPr>
            <a:xfrm flipH="1">
              <a:off x="1436303" y="2527622"/>
              <a:ext cx="2700305"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0DE433-46D6-4102-87BB-A48353A0A65E}"/>
                </a:ext>
              </a:extLst>
            </p:cNvPr>
            <p:cNvSpPr txBox="1"/>
            <p:nvPr/>
          </p:nvSpPr>
          <p:spPr>
            <a:xfrm>
              <a:off x="1456359" y="2243813"/>
              <a:ext cx="2028204" cy="276999"/>
            </a:xfrm>
            <a:prstGeom prst="rect">
              <a:avLst/>
            </a:prstGeom>
            <a:noFill/>
          </p:spPr>
          <p:txBody>
            <a:bodyPr wrap="square" rtlCol="0">
              <a:spAutoFit/>
            </a:bodyPr>
            <a:lstStyle/>
            <a:p>
              <a:r>
                <a:rPr lang="en-US" sz="1200">
                  <a:solidFill>
                    <a:schemeClr val="accent4"/>
                  </a:solidFill>
                  <a:latin typeface="Gotham Book" pitchFamily="50" charset="0"/>
                </a:rPr>
                <a:t>PHR Brand Social Media</a:t>
              </a:r>
            </a:p>
          </p:txBody>
        </p:sp>
      </p:grpSp>
      <p:grpSp>
        <p:nvGrpSpPr>
          <p:cNvPr id="55" name="Group 54">
            <a:extLst>
              <a:ext uri="{FF2B5EF4-FFF2-40B4-BE49-F238E27FC236}">
                <a16:creationId xmlns:a16="http://schemas.microsoft.com/office/drawing/2014/main" id="{D1898698-0396-4220-B987-C669B1C7664B}"/>
              </a:ext>
            </a:extLst>
          </p:cNvPr>
          <p:cNvGrpSpPr/>
          <p:nvPr/>
        </p:nvGrpSpPr>
        <p:grpSpPr>
          <a:xfrm>
            <a:off x="3196746" y="1946824"/>
            <a:ext cx="2978288" cy="276999"/>
            <a:chOff x="1436303" y="2560434"/>
            <a:chExt cx="2978288" cy="276999"/>
          </a:xfrm>
        </p:grpSpPr>
        <p:cxnSp>
          <p:nvCxnSpPr>
            <p:cNvPr id="38" name="Straight Connector 37">
              <a:extLst>
                <a:ext uri="{FF2B5EF4-FFF2-40B4-BE49-F238E27FC236}">
                  <a16:creationId xmlns:a16="http://schemas.microsoft.com/office/drawing/2014/main" id="{0E9DE132-2B00-474A-89E8-09F298391D1F}"/>
                </a:ext>
              </a:extLst>
            </p:cNvPr>
            <p:cNvCxnSpPr>
              <a:cxnSpLocks/>
            </p:cNvCxnSpPr>
            <p:nvPr/>
          </p:nvCxnSpPr>
          <p:spPr>
            <a:xfrm flipH="1">
              <a:off x="1436303" y="2832422"/>
              <a:ext cx="2978288"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849FCA7-054D-4F06-A1DB-1BB44556A52B}"/>
                </a:ext>
              </a:extLst>
            </p:cNvPr>
            <p:cNvSpPr txBox="1"/>
            <p:nvPr/>
          </p:nvSpPr>
          <p:spPr>
            <a:xfrm>
              <a:off x="1447519" y="2560434"/>
              <a:ext cx="2028204" cy="276999"/>
            </a:xfrm>
            <a:prstGeom prst="rect">
              <a:avLst/>
            </a:prstGeom>
            <a:noFill/>
          </p:spPr>
          <p:txBody>
            <a:bodyPr wrap="square" rtlCol="0">
              <a:spAutoFit/>
            </a:bodyPr>
            <a:lstStyle/>
            <a:p>
              <a:r>
                <a:rPr lang="en-US" sz="1200">
                  <a:solidFill>
                    <a:schemeClr val="accent4"/>
                  </a:solidFill>
                  <a:latin typeface="Gotham Book" pitchFamily="50" charset="0"/>
                </a:rPr>
                <a:t>Strategic Targeting</a:t>
              </a:r>
            </a:p>
          </p:txBody>
        </p:sp>
      </p:grpSp>
      <p:grpSp>
        <p:nvGrpSpPr>
          <p:cNvPr id="56" name="Group 55">
            <a:extLst>
              <a:ext uri="{FF2B5EF4-FFF2-40B4-BE49-F238E27FC236}">
                <a16:creationId xmlns:a16="http://schemas.microsoft.com/office/drawing/2014/main" id="{CDD6D1FB-F39C-4ED5-AFB6-0DAAB8624CC3}"/>
              </a:ext>
            </a:extLst>
          </p:cNvPr>
          <p:cNvGrpSpPr/>
          <p:nvPr/>
        </p:nvGrpSpPr>
        <p:grpSpPr>
          <a:xfrm>
            <a:off x="9061450" y="4168657"/>
            <a:ext cx="2799482" cy="707520"/>
            <a:chOff x="1054687" y="1688824"/>
            <a:chExt cx="2799482" cy="197448"/>
          </a:xfrm>
        </p:grpSpPr>
        <p:cxnSp>
          <p:nvCxnSpPr>
            <p:cNvPr id="57" name="Straight Connector 56">
              <a:extLst>
                <a:ext uri="{FF2B5EF4-FFF2-40B4-BE49-F238E27FC236}">
                  <a16:creationId xmlns:a16="http://schemas.microsoft.com/office/drawing/2014/main" id="{987BE78A-7CBA-4CEE-A66B-1B49C7727802}"/>
                </a:ext>
              </a:extLst>
            </p:cNvPr>
            <p:cNvCxnSpPr>
              <a:cxnSpLocks/>
            </p:cNvCxnSpPr>
            <p:nvPr/>
          </p:nvCxnSpPr>
          <p:spPr>
            <a:xfrm flipH="1">
              <a:off x="1054687" y="1886272"/>
              <a:ext cx="2799482"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01DFF15-4895-40D1-809C-B4233F0DD788}"/>
                </a:ext>
              </a:extLst>
            </p:cNvPr>
            <p:cNvSpPr txBox="1"/>
            <p:nvPr/>
          </p:nvSpPr>
          <p:spPr>
            <a:xfrm>
              <a:off x="1652307" y="1688824"/>
              <a:ext cx="2189265" cy="154605"/>
            </a:xfrm>
            <a:prstGeom prst="rect">
              <a:avLst/>
            </a:prstGeom>
            <a:noFill/>
          </p:spPr>
          <p:txBody>
            <a:bodyPr wrap="square" lIns="91440" tIns="45720" rIns="91440" bIns="45720" rtlCol="0" anchor="t">
              <a:spAutoFit/>
            </a:bodyPr>
            <a:lstStyle/>
            <a:p>
              <a:pPr algn="r"/>
              <a:r>
                <a:rPr lang="en-US" sz="1200">
                  <a:solidFill>
                    <a:schemeClr val="accent4"/>
                  </a:solidFill>
                  <a:latin typeface="Gotham Book" pitchFamily="50" charset="0"/>
                </a:rPr>
                <a:t>Email to </a:t>
              </a:r>
              <a:r>
                <a:rPr lang="en-US" sz="1200" i="1">
                  <a:solidFill>
                    <a:schemeClr val="accent4"/>
                  </a:solidFill>
                  <a:latin typeface="Gotham Book" pitchFamily="50" charset="0"/>
                </a:rPr>
                <a:t>I Prefer </a:t>
              </a:r>
              <a:r>
                <a:rPr lang="en-US" sz="1200">
                  <a:solidFill>
                    <a:schemeClr val="accent4"/>
                  </a:solidFill>
                  <a:latin typeface="Gotham Book" pitchFamily="50" charset="0"/>
                </a:rPr>
                <a:t>Member:</a:t>
              </a:r>
            </a:p>
            <a:p>
              <a:pPr algn="r"/>
              <a:r>
                <a:rPr lang="en-US" sz="900">
                  <a:solidFill>
                    <a:schemeClr val="tx1">
                      <a:lumMod val="65000"/>
                      <a:lumOff val="35000"/>
                    </a:schemeClr>
                  </a:solidFill>
                  <a:latin typeface="Gotham Light"/>
                </a:rPr>
                <a:t>Segmentation strategy to complement the destination and participants​</a:t>
              </a:r>
            </a:p>
          </p:txBody>
        </p:sp>
      </p:grpSp>
      <p:grpSp>
        <p:nvGrpSpPr>
          <p:cNvPr id="77" name="Group 76">
            <a:extLst>
              <a:ext uri="{FF2B5EF4-FFF2-40B4-BE49-F238E27FC236}">
                <a16:creationId xmlns:a16="http://schemas.microsoft.com/office/drawing/2014/main" id="{B026FED7-EA51-48D6-B748-0010F48A45FE}"/>
              </a:ext>
            </a:extLst>
          </p:cNvPr>
          <p:cNvGrpSpPr/>
          <p:nvPr/>
        </p:nvGrpSpPr>
        <p:grpSpPr>
          <a:xfrm>
            <a:off x="470900" y="4379233"/>
            <a:ext cx="2663788" cy="304178"/>
            <a:chOff x="1447519" y="1582094"/>
            <a:chExt cx="2605397" cy="304178"/>
          </a:xfrm>
        </p:grpSpPr>
        <p:cxnSp>
          <p:nvCxnSpPr>
            <p:cNvPr id="78" name="Straight Connector 77">
              <a:extLst>
                <a:ext uri="{FF2B5EF4-FFF2-40B4-BE49-F238E27FC236}">
                  <a16:creationId xmlns:a16="http://schemas.microsoft.com/office/drawing/2014/main" id="{2CDC6382-5231-4E50-9498-5017D4A87B7B}"/>
                </a:ext>
              </a:extLst>
            </p:cNvPr>
            <p:cNvCxnSpPr>
              <a:cxnSpLocks/>
            </p:cNvCxnSpPr>
            <p:nvPr/>
          </p:nvCxnSpPr>
          <p:spPr>
            <a:xfrm flipH="1">
              <a:off x="1447520" y="1886272"/>
              <a:ext cx="2605396" cy="0"/>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590B595-C1F1-420A-A424-067C4B6FA990}"/>
                </a:ext>
              </a:extLst>
            </p:cNvPr>
            <p:cNvSpPr txBox="1"/>
            <p:nvPr/>
          </p:nvSpPr>
          <p:spPr>
            <a:xfrm>
              <a:off x="1447519" y="1582094"/>
              <a:ext cx="2143087" cy="276999"/>
            </a:xfrm>
            <a:prstGeom prst="rect">
              <a:avLst/>
            </a:prstGeom>
            <a:noFill/>
          </p:spPr>
          <p:txBody>
            <a:bodyPr wrap="square" rtlCol="0">
              <a:spAutoFit/>
            </a:bodyPr>
            <a:lstStyle/>
            <a:p>
              <a:r>
                <a:rPr lang="en-US" sz="1200">
                  <a:solidFill>
                    <a:schemeClr val="accent4"/>
                  </a:solidFill>
                  <a:latin typeface="Gotham Book" pitchFamily="50" charset="0"/>
                </a:rPr>
                <a:t>Dedicated Landing Page</a:t>
              </a:r>
            </a:p>
          </p:txBody>
        </p:sp>
      </p:grpSp>
      <p:pic>
        <p:nvPicPr>
          <p:cNvPr id="111" name="Picture 110" descr="A close up of a logo&#10;&#10;Description automatically generated">
            <a:extLst>
              <a:ext uri="{FF2B5EF4-FFF2-40B4-BE49-F238E27FC236}">
                <a16:creationId xmlns:a16="http://schemas.microsoft.com/office/drawing/2014/main" id="{21EB4DEF-AAF8-4464-90C1-E7438534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138" y="3023596"/>
            <a:ext cx="325289" cy="325289"/>
          </a:xfrm>
          <a:prstGeom prst="rect">
            <a:avLst/>
          </a:prstGeom>
        </p:spPr>
      </p:pic>
      <p:pic>
        <p:nvPicPr>
          <p:cNvPr id="113" name="Picture 112" descr="A close up of a logo&#10;&#10;Description automatically generated">
            <a:extLst>
              <a:ext uri="{FF2B5EF4-FFF2-40B4-BE49-F238E27FC236}">
                <a16:creationId xmlns:a16="http://schemas.microsoft.com/office/drawing/2014/main" id="{74927E09-4863-49D0-939E-4B19755D2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743" y="3505601"/>
            <a:ext cx="325289" cy="325289"/>
          </a:xfrm>
          <a:prstGeom prst="rect">
            <a:avLst/>
          </a:prstGeom>
        </p:spPr>
      </p:pic>
      <p:pic>
        <p:nvPicPr>
          <p:cNvPr id="114" name="Picture 113" descr="A close up of a logo&#10;&#10;Description automatically generated">
            <a:extLst>
              <a:ext uri="{FF2B5EF4-FFF2-40B4-BE49-F238E27FC236}">
                <a16:creationId xmlns:a16="http://schemas.microsoft.com/office/drawing/2014/main" id="{EC4A5AC9-AD8B-4B61-82C8-E8028A168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25" y="3716597"/>
            <a:ext cx="325289" cy="325289"/>
          </a:xfrm>
          <a:prstGeom prst="rect">
            <a:avLst/>
          </a:prstGeom>
        </p:spPr>
      </p:pic>
      <p:pic>
        <p:nvPicPr>
          <p:cNvPr id="115" name="Picture 114" descr="A close up of a logo&#10;&#10;Description automatically generated">
            <a:extLst>
              <a:ext uri="{FF2B5EF4-FFF2-40B4-BE49-F238E27FC236}">
                <a16:creationId xmlns:a16="http://schemas.microsoft.com/office/drawing/2014/main" id="{15404F2E-E7BB-46FE-B0D3-76D2FFFD5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984" y="4178248"/>
            <a:ext cx="325289" cy="325289"/>
          </a:xfrm>
          <a:prstGeom prst="rect">
            <a:avLst/>
          </a:prstGeom>
        </p:spPr>
      </p:pic>
      <p:pic>
        <p:nvPicPr>
          <p:cNvPr id="59" name="Picture 58" descr="A close up of a logo&#10;&#10;Description automatically generated">
            <a:extLst>
              <a:ext uri="{FF2B5EF4-FFF2-40B4-BE49-F238E27FC236}">
                <a16:creationId xmlns:a16="http://schemas.microsoft.com/office/drawing/2014/main" id="{A12CE2F1-B128-418D-884B-8CE5F41FA99D}"/>
              </a:ext>
            </a:extLst>
          </p:cNvPr>
          <p:cNvPicPr>
            <a:picLocks noChangeAspect="1"/>
          </p:cNvPicPr>
          <p:nvPr/>
        </p:nvPicPr>
        <p:blipFill rotWithShape="1">
          <a:blip r:embed="rId4">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60" name="Picture 59" descr="Text&#10;&#10;Description automatically generated with medium confidence">
            <a:extLst>
              <a:ext uri="{FF2B5EF4-FFF2-40B4-BE49-F238E27FC236}">
                <a16:creationId xmlns:a16="http://schemas.microsoft.com/office/drawing/2014/main" id="{1EAE1BF0-DB52-4966-830B-A3D0CF257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spTree>
    <p:extLst>
      <p:ext uri="{BB962C8B-B14F-4D97-AF65-F5344CB8AC3E}">
        <p14:creationId xmlns:p14="http://schemas.microsoft.com/office/powerpoint/2010/main" val="3086804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B818E6-BE7C-4148-9BEB-1B67EE7CFBCD}"/>
              </a:ext>
            </a:extLst>
          </p:cNvPr>
          <p:cNvSpPr/>
          <p:nvPr/>
        </p:nvSpPr>
        <p:spPr>
          <a:xfrm>
            <a:off x="0" y="0"/>
            <a:ext cx="12192000"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CDB3C8-2E1D-4969-9AC8-CCF039502FCD}"/>
              </a:ext>
            </a:extLst>
          </p:cNvPr>
          <p:cNvSpPr txBox="1"/>
          <p:nvPr/>
        </p:nvSpPr>
        <p:spPr>
          <a:xfrm>
            <a:off x="3827721" y="6519530"/>
            <a:ext cx="4536558" cy="215444"/>
          </a:xfrm>
          <a:prstGeom prst="rect">
            <a:avLst/>
          </a:prstGeom>
          <a:noFill/>
        </p:spPr>
        <p:txBody>
          <a:bodyPr wrap="square" rtlCol="0">
            <a:spAutoFit/>
          </a:bodyPr>
          <a:lstStyle/>
          <a:p>
            <a:r>
              <a:rPr lang="en-US" sz="800">
                <a:solidFill>
                  <a:schemeClr val="accent4"/>
                </a:solidFill>
                <a:latin typeface="Gotham Book" pitchFamily="50" charset="0"/>
              </a:rPr>
              <a:t>CONFIDENTIAL    |     PREFERRED HOTELS &amp; RESORTS     |     THE MARKETPLACE</a:t>
            </a:r>
          </a:p>
        </p:txBody>
      </p:sp>
      <p:sp>
        <p:nvSpPr>
          <p:cNvPr id="8" name="TextBox 7">
            <a:extLst>
              <a:ext uri="{FF2B5EF4-FFF2-40B4-BE49-F238E27FC236}">
                <a16:creationId xmlns:a16="http://schemas.microsoft.com/office/drawing/2014/main" id="{2BF4C006-126B-41D7-8194-20B5A749DE75}"/>
              </a:ext>
            </a:extLst>
          </p:cNvPr>
          <p:cNvSpPr txBox="1"/>
          <p:nvPr/>
        </p:nvSpPr>
        <p:spPr>
          <a:xfrm>
            <a:off x="869950" y="3715741"/>
            <a:ext cx="10452100" cy="338554"/>
          </a:xfrm>
          <a:prstGeom prst="rect">
            <a:avLst/>
          </a:prstGeom>
          <a:noFill/>
        </p:spPr>
        <p:txBody>
          <a:bodyPr wrap="square" rtlCol="0">
            <a:spAutoFit/>
          </a:bodyPr>
          <a:lstStyle/>
          <a:p>
            <a:pPr algn="ctr"/>
            <a:r>
              <a:rPr lang="en-US" sz="1600">
                <a:latin typeface="Gotham Light" pitchFamily="50" charset="0"/>
              </a:rPr>
              <a:t>THE SPOTLIGHTS: FOOD &amp; DRINK</a:t>
            </a:r>
          </a:p>
        </p:txBody>
      </p:sp>
      <p:sp>
        <p:nvSpPr>
          <p:cNvPr id="9" name="TextBox 8">
            <a:extLst>
              <a:ext uri="{FF2B5EF4-FFF2-40B4-BE49-F238E27FC236}">
                <a16:creationId xmlns:a16="http://schemas.microsoft.com/office/drawing/2014/main" id="{ED004B7F-D892-4CCA-8AC1-AB944D741080}"/>
              </a:ext>
            </a:extLst>
          </p:cNvPr>
          <p:cNvSpPr txBox="1"/>
          <p:nvPr/>
        </p:nvSpPr>
        <p:spPr>
          <a:xfrm>
            <a:off x="869950" y="3105834"/>
            <a:ext cx="10452100" cy="646331"/>
          </a:xfrm>
          <a:prstGeom prst="rect">
            <a:avLst/>
          </a:prstGeom>
          <a:noFill/>
        </p:spPr>
        <p:txBody>
          <a:bodyPr wrap="square" rtlCol="0">
            <a:spAutoFit/>
          </a:bodyPr>
          <a:lstStyle/>
          <a:p>
            <a:pPr algn="ctr"/>
            <a:r>
              <a:rPr lang="en-US" sz="3600">
                <a:solidFill>
                  <a:schemeClr val="accent4"/>
                </a:solidFill>
                <a:latin typeface="Gotham Bold" pitchFamily="50" charset="0"/>
              </a:rPr>
              <a:t>DIGITAL TACTICS</a:t>
            </a:r>
          </a:p>
        </p:txBody>
      </p:sp>
    </p:spTree>
    <p:extLst>
      <p:ext uri="{BB962C8B-B14F-4D97-AF65-F5344CB8AC3E}">
        <p14:creationId xmlns:p14="http://schemas.microsoft.com/office/powerpoint/2010/main" val="1648524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865B4C-1AF0-429F-9B50-2D55BD62F4FF}"/>
              </a:ext>
            </a:extLst>
          </p:cNvPr>
          <p:cNvSpPr/>
          <p:nvPr/>
        </p:nvSpPr>
        <p:spPr>
          <a:xfrm>
            <a:off x="0" y="1721483"/>
            <a:ext cx="12192000" cy="322259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85FE1B-2998-45ED-97ED-DA7D7BDA4116}"/>
              </a:ext>
            </a:extLst>
          </p:cNvPr>
          <p:cNvSpPr txBox="1"/>
          <p:nvPr/>
        </p:nvSpPr>
        <p:spPr>
          <a:xfrm>
            <a:off x="2190306" y="184298"/>
            <a:ext cx="7811388" cy="276999"/>
          </a:xfrm>
          <a:prstGeom prst="rect">
            <a:avLst/>
          </a:prstGeom>
          <a:noFill/>
        </p:spPr>
        <p:txBody>
          <a:bodyPr wrap="square" rtlCol="0">
            <a:spAutoFit/>
          </a:bodyPr>
          <a:lstStyle/>
          <a:p>
            <a:pPr algn="ctr"/>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2190306" y="322797"/>
            <a:ext cx="7811388" cy="523220"/>
          </a:xfrm>
          <a:prstGeom prst="rect">
            <a:avLst/>
          </a:prstGeom>
          <a:noFill/>
        </p:spPr>
        <p:txBody>
          <a:bodyPr wrap="square" rtlCol="0">
            <a:spAutoFit/>
          </a:bodyPr>
          <a:lstStyle/>
          <a:p>
            <a:pPr algn="ctr"/>
            <a:r>
              <a:rPr lang="en-US" sz="2800">
                <a:solidFill>
                  <a:schemeClr val="accent4"/>
                </a:solidFill>
                <a:latin typeface="Gotham Bold" pitchFamily="50" charset="0"/>
              </a:rPr>
              <a:t>PREFERRED BRAND WEBSITE</a:t>
            </a: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grpSp>
        <p:nvGrpSpPr>
          <p:cNvPr id="12" name="Group 11">
            <a:extLst>
              <a:ext uri="{FF2B5EF4-FFF2-40B4-BE49-F238E27FC236}">
                <a16:creationId xmlns:a16="http://schemas.microsoft.com/office/drawing/2014/main" id="{C1B59717-585F-4D49-B6E6-89AC0F394008}"/>
              </a:ext>
            </a:extLst>
          </p:cNvPr>
          <p:cNvGrpSpPr/>
          <p:nvPr/>
        </p:nvGrpSpPr>
        <p:grpSpPr>
          <a:xfrm>
            <a:off x="608002" y="1307015"/>
            <a:ext cx="5730897" cy="4708305"/>
            <a:chOff x="-372436" y="863566"/>
            <a:chExt cx="6849015" cy="5553254"/>
          </a:xfrm>
        </p:grpSpPr>
        <p:pic>
          <p:nvPicPr>
            <p:cNvPr id="2052" name="Picture 4">
              <a:extLst>
                <a:ext uri="{FF2B5EF4-FFF2-40B4-BE49-F238E27FC236}">
                  <a16:creationId xmlns:a16="http://schemas.microsoft.com/office/drawing/2014/main" id="{9BD6B7DE-42AE-4F88-9ECE-691E039A7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36" y="863566"/>
              <a:ext cx="6849015" cy="55532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BAF6DCD-4C69-4FFB-8B61-E140A69B2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017" y="5015935"/>
              <a:ext cx="424110" cy="447050"/>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Box 58">
            <a:extLst>
              <a:ext uri="{FF2B5EF4-FFF2-40B4-BE49-F238E27FC236}">
                <a16:creationId xmlns:a16="http://schemas.microsoft.com/office/drawing/2014/main" id="{E0F2CB79-C04D-4A57-9AE1-3DD3875DA15F}"/>
              </a:ext>
            </a:extLst>
          </p:cNvPr>
          <p:cNvSpPr txBox="1"/>
          <p:nvPr/>
        </p:nvSpPr>
        <p:spPr>
          <a:xfrm>
            <a:off x="7627949" y="2264437"/>
            <a:ext cx="4564051" cy="338554"/>
          </a:xfrm>
          <a:prstGeom prst="rect">
            <a:avLst/>
          </a:prstGeom>
          <a:noFill/>
        </p:spPr>
        <p:txBody>
          <a:bodyPr wrap="square" rtlCol="0">
            <a:spAutoFit/>
          </a:bodyPr>
          <a:lstStyle/>
          <a:p>
            <a:r>
              <a:rPr lang="en-US" sz="1600">
                <a:latin typeface="Gotham Light" pitchFamily="50" charset="0"/>
              </a:rPr>
              <a:t>Dedicated landing page featuring participating hotels</a:t>
            </a:r>
          </a:p>
        </p:txBody>
      </p:sp>
      <p:grpSp>
        <p:nvGrpSpPr>
          <p:cNvPr id="23" name="Group 22">
            <a:extLst>
              <a:ext uri="{FF2B5EF4-FFF2-40B4-BE49-F238E27FC236}">
                <a16:creationId xmlns:a16="http://schemas.microsoft.com/office/drawing/2014/main" id="{E4241FA5-052E-4D0D-B24C-717BBBC929F3}"/>
              </a:ext>
            </a:extLst>
          </p:cNvPr>
          <p:cNvGrpSpPr/>
          <p:nvPr/>
        </p:nvGrpSpPr>
        <p:grpSpPr>
          <a:xfrm>
            <a:off x="6807200" y="2106203"/>
            <a:ext cx="685800" cy="685800"/>
            <a:chOff x="7296150" y="1432387"/>
            <a:chExt cx="685800" cy="685800"/>
          </a:xfrm>
        </p:grpSpPr>
        <p:sp>
          <p:nvSpPr>
            <p:cNvPr id="20" name="Oval 19">
              <a:extLst>
                <a:ext uri="{FF2B5EF4-FFF2-40B4-BE49-F238E27FC236}">
                  <a16:creationId xmlns:a16="http://schemas.microsoft.com/office/drawing/2014/main" id="{EF2AC43A-038F-427D-B3B4-6EA9E85A9D71}"/>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F787227-E75B-4E72-824D-35C7641BAFDA}"/>
                </a:ext>
              </a:extLst>
            </p:cNvPr>
            <p:cNvSpPr txBox="1"/>
            <p:nvPr/>
          </p:nvSpPr>
          <p:spPr>
            <a:xfrm>
              <a:off x="7296150" y="1590621"/>
              <a:ext cx="685800" cy="369332"/>
            </a:xfrm>
            <a:prstGeom prst="rect">
              <a:avLst/>
            </a:prstGeom>
            <a:noFill/>
          </p:spPr>
          <p:txBody>
            <a:bodyPr wrap="square" rtlCol="0" anchor="ctr">
              <a:spAutoFit/>
            </a:bodyPr>
            <a:lstStyle/>
            <a:p>
              <a:pPr algn="ctr"/>
              <a:r>
                <a:rPr lang="en-US">
                  <a:solidFill>
                    <a:schemeClr val="bg1"/>
                  </a:solidFill>
                  <a:latin typeface="Gotham Medium" pitchFamily="50" charset="0"/>
                </a:rPr>
                <a:t>1</a:t>
              </a:r>
            </a:p>
          </p:txBody>
        </p:sp>
      </p:grpSp>
      <p:grpSp>
        <p:nvGrpSpPr>
          <p:cNvPr id="60" name="Group 59">
            <a:extLst>
              <a:ext uri="{FF2B5EF4-FFF2-40B4-BE49-F238E27FC236}">
                <a16:creationId xmlns:a16="http://schemas.microsoft.com/office/drawing/2014/main" id="{DF351C19-75FC-44BA-B56E-CF17064284A7}"/>
              </a:ext>
            </a:extLst>
          </p:cNvPr>
          <p:cNvGrpSpPr/>
          <p:nvPr/>
        </p:nvGrpSpPr>
        <p:grpSpPr>
          <a:xfrm>
            <a:off x="6807200" y="2935010"/>
            <a:ext cx="4916499" cy="740211"/>
            <a:chOff x="6667500" y="1820350"/>
            <a:chExt cx="4916499" cy="740211"/>
          </a:xfrm>
        </p:grpSpPr>
        <p:sp>
          <p:nvSpPr>
            <p:cNvPr id="61" name="TextBox 60">
              <a:extLst>
                <a:ext uri="{FF2B5EF4-FFF2-40B4-BE49-F238E27FC236}">
                  <a16:creationId xmlns:a16="http://schemas.microsoft.com/office/drawing/2014/main" id="{6676C2FD-BF0B-472B-81DB-3232712AF60D}"/>
                </a:ext>
              </a:extLst>
            </p:cNvPr>
            <p:cNvSpPr txBox="1"/>
            <p:nvPr/>
          </p:nvSpPr>
          <p:spPr>
            <a:xfrm>
              <a:off x="7488249" y="1975786"/>
              <a:ext cx="4095750" cy="584775"/>
            </a:xfrm>
            <a:prstGeom prst="rect">
              <a:avLst/>
            </a:prstGeom>
            <a:noFill/>
          </p:spPr>
          <p:txBody>
            <a:bodyPr wrap="square" rtlCol="0">
              <a:spAutoFit/>
            </a:bodyPr>
            <a:lstStyle/>
            <a:p>
              <a:r>
                <a:rPr lang="en-US" sz="1600">
                  <a:latin typeface="Gotham Light" pitchFamily="50" charset="0"/>
                </a:rPr>
                <a:t>Landing page live September 22 – December 31, 2022</a:t>
              </a:r>
            </a:p>
          </p:txBody>
        </p:sp>
        <p:grpSp>
          <p:nvGrpSpPr>
            <p:cNvPr id="62" name="Group 61">
              <a:extLst>
                <a:ext uri="{FF2B5EF4-FFF2-40B4-BE49-F238E27FC236}">
                  <a16:creationId xmlns:a16="http://schemas.microsoft.com/office/drawing/2014/main" id="{E31B66FA-585C-4C2E-8882-6734F480B301}"/>
                </a:ext>
              </a:extLst>
            </p:cNvPr>
            <p:cNvGrpSpPr/>
            <p:nvPr/>
          </p:nvGrpSpPr>
          <p:grpSpPr>
            <a:xfrm>
              <a:off x="6667500" y="1820350"/>
              <a:ext cx="685800" cy="685800"/>
              <a:chOff x="7296150" y="1432387"/>
              <a:chExt cx="685800" cy="685800"/>
            </a:xfrm>
          </p:grpSpPr>
          <p:sp>
            <p:nvSpPr>
              <p:cNvPr id="63" name="Oval 62">
                <a:extLst>
                  <a:ext uri="{FF2B5EF4-FFF2-40B4-BE49-F238E27FC236}">
                    <a16:creationId xmlns:a16="http://schemas.microsoft.com/office/drawing/2014/main" id="{5FD40142-1052-4DE5-AAE3-5FA659166CD1}"/>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C92E3C3-F959-4153-902C-21E052097683}"/>
                  </a:ext>
                </a:extLst>
              </p:cNvPr>
              <p:cNvSpPr txBox="1"/>
              <p:nvPr/>
            </p:nvSpPr>
            <p:spPr>
              <a:xfrm>
                <a:off x="7296150" y="1590621"/>
                <a:ext cx="685800" cy="369332"/>
              </a:xfrm>
              <a:prstGeom prst="rect">
                <a:avLst/>
              </a:prstGeom>
              <a:noFill/>
            </p:spPr>
            <p:txBody>
              <a:bodyPr wrap="square" rtlCol="0" anchor="ctr">
                <a:spAutoFit/>
              </a:bodyPr>
              <a:lstStyle/>
              <a:p>
                <a:pPr algn="ctr"/>
                <a:r>
                  <a:rPr lang="en-US">
                    <a:solidFill>
                      <a:schemeClr val="bg1"/>
                    </a:solidFill>
                    <a:latin typeface="Gotham Medium" pitchFamily="50" charset="0"/>
                  </a:rPr>
                  <a:t>2</a:t>
                </a:r>
              </a:p>
            </p:txBody>
          </p:sp>
        </p:grpSp>
      </p:grpSp>
      <p:grpSp>
        <p:nvGrpSpPr>
          <p:cNvPr id="65" name="Group 64">
            <a:extLst>
              <a:ext uri="{FF2B5EF4-FFF2-40B4-BE49-F238E27FC236}">
                <a16:creationId xmlns:a16="http://schemas.microsoft.com/office/drawing/2014/main" id="{F9CE950C-AB1B-4B3A-9BC6-3435D40A7EF7}"/>
              </a:ext>
            </a:extLst>
          </p:cNvPr>
          <p:cNvGrpSpPr/>
          <p:nvPr/>
        </p:nvGrpSpPr>
        <p:grpSpPr>
          <a:xfrm>
            <a:off x="6807200" y="3763818"/>
            <a:ext cx="5253767" cy="685800"/>
            <a:chOff x="6667500" y="1820350"/>
            <a:chExt cx="5253767" cy="685800"/>
          </a:xfrm>
        </p:grpSpPr>
        <p:sp>
          <p:nvSpPr>
            <p:cNvPr id="66" name="TextBox 65">
              <a:extLst>
                <a:ext uri="{FF2B5EF4-FFF2-40B4-BE49-F238E27FC236}">
                  <a16:creationId xmlns:a16="http://schemas.microsoft.com/office/drawing/2014/main" id="{1788F80C-1544-4577-97DC-D4D9DD63A16B}"/>
                </a:ext>
              </a:extLst>
            </p:cNvPr>
            <p:cNvSpPr txBox="1"/>
            <p:nvPr/>
          </p:nvSpPr>
          <p:spPr>
            <a:xfrm>
              <a:off x="7488249" y="2009362"/>
              <a:ext cx="4433018" cy="338554"/>
            </a:xfrm>
            <a:prstGeom prst="rect">
              <a:avLst/>
            </a:prstGeom>
            <a:noFill/>
          </p:spPr>
          <p:txBody>
            <a:bodyPr wrap="square" rtlCol="0">
              <a:spAutoFit/>
            </a:bodyPr>
            <a:lstStyle/>
            <a:p>
              <a:r>
                <a:rPr lang="en-US" sz="1600" b="0" i="0" u="none" strike="noStrike">
                  <a:effectLst/>
                  <a:latin typeface="-apple-system"/>
                </a:rPr>
                <a:t>https://preferredhotels.com/offer/food-drink</a:t>
              </a:r>
              <a:endParaRPr lang="en-US" sz="1600">
                <a:solidFill>
                  <a:srgbClr val="FF0000"/>
                </a:solidFill>
                <a:latin typeface="Gotham Light" pitchFamily="50" charset="0"/>
              </a:endParaRPr>
            </a:p>
          </p:txBody>
        </p:sp>
        <p:grpSp>
          <p:nvGrpSpPr>
            <p:cNvPr id="67" name="Group 66">
              <a:extLst>
                <a:ext uri="{FF2B5EF4-FFF2-40B4-BE49-F238E27FC236}">
                  <a16:creationId xmlns:a16="http://schemas.microsoft.com/office/drawing/2014/main" id="{B985D989-8F84-4A0A-922C-E815ABBC48AE}"/>
                </a:ext>
              </a:extLst>
            </p:cNvPr>
            <p:cNvGrpSpPr/>
            <p:nvPr/>
          </p:nvGrpSpPr>
          <p:grpSpPr>
            <a:xfrm>
              <a:off x="6667500" y="1820350"/>
              <a:ext cx="685800" cy="685800"/>
              <a:chOff x="7296150" y="1432387"/>
              <a:chExt cx="685800" cy="685800"/>
            </a:xfrm>
          </p:grpSpPr>
          <p:sp>
            <p:nvSpPr>
              <p:cNvPr id="68" name="Oval 67">
                <a:extLst>
                  <a:ext uri="{FF2B5EF4-FFF2-40B4-BE49-F238E27FC236}">
                    <a16:creationId xmlns:a16="http://schemas.microsoft.com/office/drawing/2014/main" id="{6F6C6DD2-0290-4750-AB22-4AB007165982}"/>
                  </a:ext>
                </a:extLst>
              </p:cNvPr>
              <p:cNvSpPr/>
              <p:nvPr/>
            </p:nvSpPr>
            <p:spPr>
              <a:xfrm>
                <a:off x="7296150" y="1432387"/>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3610FB7-AE9E-424F-A131-43A4E33FB5C0}"/>
                  </a:ext>
                </a:extLst>
              </p:cNvPr>
              <p:cNvSpPr txBox="1"/>
              <p:nvPr/>
            </p:nvSpPr>
            <p:spPr>
              <a:xfrm>
                <a:off x="7296150" y="1590621"/>
                <a:ext cx="685800" cy="369332"/>
              </a:xfrm>
              <a:prstGeom prst="rect">
                <a:avLst/>
              </a:prstGeom>
              <a:noFill/>
            </p:spPr>
            <p:txBody>
              <a:bodyPr wrap="square" rtlCol="0" anchor="ctr">
                <a:spAutoFit/>
              </a:bodyPr>
              <a:lstStyle/>
              <a:p>
                <a:pPr algn="ctr"/>
                <a:r>
                  <a:rPr lang="en-US">
                    <a:solidFill>
                      <a:schemeClr val="bg1"/>
                    </a:solidFill>
                    <a:latin typeface="Gotham Medium" pitchFamily="50" charset="0"/>
                  </a:rPr>
                  <a:t>3</a:t>
                </a:r>
              </a:p>
            </p:txBody>
          </p:sp>
        </p:grpSp>
      </p:grpSp>
      <p:pic>
        <p:nvPicPr>
          <p:cNvPr id="29" name="Picture 28" descr="A close up of a logo&#10;&#10;Description automatically generated">
            <a:extLst>
              <a:ext uri="{FF2B5EF4-FFF2-40B4-BE49-F238E27FC236}">
                <a16:creationId xmlns:a16="http://schemas.microsoft.com/office/drawing/2014/main" id="{808959BC-308E-4476-A8AE-3338EBC64BE4}"/>
              </a:ext>
            </a:extLst>
          </p:cNvPr>
          <p:cNvPicPr>
            <a:picLocks noChangeAspect="1"/>
          </p:cNvPicPr>
          <p:nvPr/>
        </p:nvPicPr>
        <p:blipFill rotWithShape="1">
          <a:blip r:embed="rId5">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30" name="Picture 29" descr="Text&#10;&#10;Description automatically generated with medium confidence">
            <a:extLst>
              <a:ext uri="{FF2B5EF4-FFF2-40B4-BE49-F238E27FC236}">
                <a16:creationId xmlns:a16="http://schemas.microsoft.com/office/drawing/2014/main" id="{59570E23-0331-4BF9-AA94-425F42B6F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9" name="Picture 8">
            <a:extLst>
              <a:ext uri="{FF2B5EF4-FFF2-40B4-BE49-F238E27FC236}">
                <a16:creationId xmlns:a16="http://schemas.microsoft.com/office/drawing/2014/main" id="{33527182-299A-4C11-0D65-CED10076B1E1}"/>
              </a:ext>
            </a:extLst>
          </p:cNvPr>
          <p:cNvPicPr>
            <a:picLocks noChangeAspect="1"/>
          </p:cNvPicPr>
          <p:nvPr/>
        </p:nvPicPr>
        <p:blipFill>
          <a:blip r:embed="rId7"/>
          <a:stretch>
            <a:fillRect/>
          </a:stretch>
        </p:blipFill>
        <p:spPr>
          <a:xfrm>
            <a:off x="833167" y="1522525"/>
            <a:ext cx="5346993" cy="3042818"/>
          </a:xfrm>
          <a:prstGeom prst="rect">
            <a:avLst/>
          </a:prstGeom>
        </p:spPr>
      </p:pic>
    </p:spTree>
    <p:extLst>
      <p:ext uri="{BB962C8B-B14F-4D97-AF65-F5344CB8AC3E}">
        <p14:creationId xmlns:p14="http://schemas.microsoft.com/office/powerpoint/2010/main" val="314808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865B4C-1AF0-429F-9B50-2D55BD62F4FF}"/>
              </a:ext>
            </a:extLst>
          </p:cNvPr>
          <p:cNvSpPr/>
          <p:nvPr/>
        </p:nvSpPr>
        <p:spPr>
          <a:xfrm>
            <a:off x="8018623" y="5993"/>
            <a:ext cx="4173377" cy="685799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85FE1B-2998-45ED-97ED-DA7D7BDA4116}"/>
              </a:ext>
            </a:extLst>
          </p:cNvPr>
          <p:cNvSpPr txBox="1"/>
          <p:nvPr/>
        </p:nvSpPr>
        <p:spPr>
          <a:xfrm>
            <a:off x="207235" y="184298"/>
            <a:ext cx="7811388" cy="276999"/>
          </a:xfrm>
          <a:prstGeom prst="rect">
            <a:avLst/>
          </a:prstGeom>
          <a:noFill/>
        </p:spPr>
        <p:txBody>
          <a:bodyPr wrap="square" rtlCol="0">
            <a:spAutoFit/>
          </a:bodyPr>
          <a:lstStyle/>
          <a:p>
            <a:r>
              <a:rPr lang="en-US" sz="1200">
                <a:solidFill>
                  <a:schemeClr val="tx1">
                    <a:lumMod val="50000"/>
                    <a:lumOff val="50000"/>
                  </a:schemeClr>
                </a:solidFill>
                <a:latin typeface="Gotham Light" pitchFamily="50" charset="0"/>
              </a:rPr>
              <a:t>THE SPOTLIGHTS: FOOD &amp; DRINK</a:t>
            </a:r>
          </a:p>
        </p:txBody>
      </p:sp>
      <p:sp>
        <p:nvSpPr>
          <p:cNvPr id="8" name="TextBox 7">
            <a:extLst>
              <a:ext uri="{FF2B5EF4-FFF2-40B4-BE49-F238E27FC236}">
                <a16:creationId xmlns:a16="http://schemas.microsoft.com/office/drawing/2014/main" id="{46AA7934-2DB4-4B54-A491-48311331D8A5}"/>
              </a:ext>
            </a:extLst>
          </p:cNvPr>
          <p:cNvSpPr txBox="1"/>
          <p:nvPr/>
        </p:nvSpPr>
        <p:spPr>
          <a:xfrm>
            <a:off x="47" y="622410"/>
            <a:ext cx="8041425" cy="523220"/>
          </a:xfrm>
          <a:prstGeom prst="rect">
            <a:avLst/>
          </a:prstGeom>
          <a:noFill/>
        </p:spPr>
        <p:txBody>
          <a:bodyPr wrap="square" lIns="91440" tIns="45720" rIns="91440" bIns="45720" rtlCol="0" anchor="t">
            <a:spAutoFit/>
          </a:bodyPr>
          <a:lstStyle/>
          <a:p>
            <a:r>
              <a:rPr lang="en-US" sz="2800">
                <a:solidFill>
                  <a:schemeClr val="accent4"/>
                </a:solidFill>
                <a:latin typeface="Gotham Bold"/>
              </a:rPr>
              <a:t>PREFERRED – DIGITAL BANNER AD DISPLAY</a:t>
            </a:r>
            <a:endParaRPr lang="en-US" sz="2800">
              <a:solidFill>
                <a:schemeClr val="accent4"/>
              </a:solidFill>
              <a:latin typeface="Gotham Bold" pitchFamily="50" charset="0"/>
            </a:endParaRPr>
          </a:p>
        </p:txBody>
      </p:sp>
      <p:sp>
        <p:nvSpPr>
          <p:cNvPr id="3" name="Rectangle 1">
            <a:extLst>
              <a:ext uri="{FF2B5EF4-FFF2-40B4-BE49-F238E27FC236}">
                <a16:creationId xmlns:a16="http://schemas.microsoft.com/office/drawing/2014/main" id="{4D818E96-4623-40D2-BC76-C2C976A05B03}"/>
              </a:ext>
            </a:extLst>
          </p:cNvPr>
          <p:cNvSpPr>
            <a:spLocks noChangeArrowheads="1"/>
          </p:cNvSpPr>
          <p:nvPr/>
        </p:nvSpPr>
        <p:spPr bwMode="auto">
          <a:xfrm>
            <a:off x="4818063"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B6722BFE-B7BD-41AF-A87B-117091DE2EF2}"/>
              </a:ext>
            </a:extLst>
          </p:cNvPr>
          <p:cNvSpPr txBox="1"/>
          <p:nvPr/>
        </p:nvSpPr>
        <p:spPr>
          <a:xfrm>
            <a:off x="207235" y="6519530"/>
            <a:ext cx="4536558" cy="215444"/>
          </a:xfrm>
          <a:prstGeom prst="rect">
            <a:avLst/>
          </a:prstGeom>
          <a:noFill/>
        </p:spPr>
        <p:txBody>
          <a:bodyPr wrap="square" rtlCol="0">
            <a:spAutoFit/>
          </a:bodyPr>
          <a:lstStyle/>
          <a:p>
            <a:r>
              <a:rPr lang="en-US" sz="800">
                <a:solidFill>
                  <a:schemeClr val="tx1">
                    <a:lumMod val="50000"/>
                    <a:lumOff val="50000"/>
                  </a:schemeClr>
                </a:solidFill>
                <a:latin typeface="Gotham Book" pitchFamily="50" charset="0"/>
              </a:rPr>
              <a:t>CONFIDENTIAL    |     PREFERRED HOTELS &amp; RESORTS     |     THE MARKETPLACE</a:t>
            </a:r>
          </a:p>
        </p:txBody>
      </p:sp>
      <p:sp>
        <p:nvSpPr>
          <p:cNvPr id="45" name="TextBox 44">
            <a:extLst>
              <a:ext uri="{FF2B5EF4-FFF2-40B4-BE49-F238E27FC236}">
                <a16:creationId xmlns:a16="http://schemas.microsoft.com/office/drawing/2014/main" id="{15857F92-7129-4F2E-BAD1-EEEC04571A43}"/>
              </a:ext>
            </a:extLst>
          </p:cNvPr>
          <p:cNvSpPr txBox="1"/>
          <p:nvPr/>
        </p:nvSpPr>
        <p:spPr>
          <a:xfrm>
            <a:off x="445370" y="1246546"/>
            <a:ext cx="5650629" cy="4850687"/>
          </a:xfrm>
          <a:prstGeom prst="rect">
            <a:avLst/>
          </a:prstGeom>
          <a:noFill/>
        </p:spPr>
        <p:txBody>
          <a:bodyPr wrap="square" lIns="91440" tIns="45720" rIns="91440" bIns="45720" rtlCol="0" anchor="t">
            <a:spAutoFit/>
          </a:bodyPr>
          <a:lstStyle/>
          <a:p>
            <a:pPr>
              <a:lnSpc>
                <a:spcPct val="150000"/>
              </a:lnSpc>
            </a:pPr>
            <a:r>
              <a:rPr lang="en-US" sz="2200">
                <a:solidFill>
                  <a:schemeClr val="accent1"/>
                </a:solidFill>
                <a:latin typeface="Gotham Bold"/>
              </a:rPr>
              <a:t>CONTEXTUAL TARGETING</a:t>
            </a:r>
          </a:p>
          <a:p>
            <a:pPr>
              <a:lnSpc>
                <a:spcPct val="150000"/>
              </a:lnSpc>
            </a:pPr>
            <a:r>
              <a:rPr lang="en-US">
                <a:latin typeface="Gotham Light"/>
                <a:ea typeface="+mn-lt"/>
                <a:cs typeface="+mn-lt"/>
              </a:rPr>
              <a:t>Targeting focused on people looking for unique food and drink experiences.</a:t>
            </a:r>
            <a:br>
              <a:rPr lang="en-US">
                <a:latin typeface="Gotham Light"/>
                <a:ea typeface="+mn-lt"/>
                <a:cs typeface="+mn-lt"/>
              </a:rPr>
            </a:br>
            <a:endParaRPr lang="en-US" sz="2400">
              <a:latin typeface="Gotham Bold"/>
            </a:endParaRPr>
          </a:p>
          <a:p>
            <a:pPr>
              <a:lnSpc>
                <a:spcPct val="150000"/>
              </a:lnSpc>
            </a:pPr>
            <a:r>
              <a:rPr lang="en-US" sz="2500">
                <a:solidFill>
                  <a:schemeClr val="accent1"/>
                </a:solidFill>
                <a:latin typeface="Gotham Bold"/>
                <a:cs typeface="Calibri"/>
              </a:rPr>
              <a:t>CUSTOM</a:t>
            </a:r>
            <a:r>
              <a:rPr lang="en-US" sz="2500">
                <a:solidFill>
                  <a:schemeClr val="accent1"/>
                </a:solidFill>
                <a:latin typeface="Gotham Bold"/>
                <a:ea typeface="+mn-lt"/>
                <a:cs typeface="+mn-lt"/>
              </a:rPr>
              <a:t> INTENT TARGETING</a:t>
            </a:r>
            <a:endParaRPr lang="en-US" sz="2500">
              <a:solidFill>
                <a:schemeClr val="accent1"/>
              </a:solidFill>
              <a:latin typeface="Gotham Light"/>
              <a:cs typeface="Calibri"/>
            </a:endParaRPr>
          </a:p>
          <a:p>
            <a:pPr>
              <a:lnSpc>
                <a:spcPct val="150000"/>
              </a:lnSpc>
            </a:pPr>
            <a:r>
              <a:rPr lang="en-US">
                <a:latin typeface="Gotham Light"/>
                <a:ea typeface="+mn-lt"/>
                <a:cs typeface="+mn-lt"/>
              </a:rPr>
              <a:t>Targeting focused on people looking for participating properties, property names, restaurant names, keywords, and URLs. </a:t>
            </a:r>
            <a:endParaRPr lang="en-US">
              <a:latin typeface="Gotham Light" pitchFamily="50" charset="0"/>
              <a:cs typeface="Calibri"/>
            </a:endParaRPr>
          </a:p>
          <a:p>
            <a:pPr>
              <a:lnSpc>
                <a:spcPct val="150000"/>
              </a:lnSpc>
            </a:pPr>
            <a:br>
              <a:rPr lang="en-US" sz="1400">
                <a:latin typeface="Gotham Light"/>
              </a:rPr>
            </a:br>
            <a:endParaRPr lang="en-US" sz="1400">
              <a:latin typeface="Gotham Light"/>
            </a:endParaRPr>
          </a:p>
          <a:p>
            <a:pPr>
              <a:lnSpc>
                <a:spcPct val="150000"/>
              </a:lnSpc>
            </a:pPr>
            <a:endParaRPr lang="en-US">
              <a:solidFill>
                <a:schemeClr val="accent1"/>
              </a:solidFill>
              <a:latin typeface="Gotham Bold"/>
            </a:endParaRPr>
          </a:p>
        </p:txBody>
      </p:sp>
      <p:pic>
        <p:nvPicPr>
          <p:cNvPr id="13" name="Picture 12" descr="A close up of a logo&#10;&#10;Description automatically generated">
            <a:extLst>
              <a:ext uri="{FF2B5EF4-FFF2-40B4-BE49-F238E27FC236}">
                <a16:creationId xmlns:a16="http://schemas.microsoft.com/office/drawing/2014/main" id="{91EF782D-6170-494E-B4FC-5B42EF12587B}"/>
              </a:ext>
            </a:extLst>
          </p:cNvPr>
          <p:cNvPicPr>
            <a:picLocks noChangeAspect="1"/>
          </p:cNvPicPr>
          <p:nvPr/>
        </p:nvPicPr>
        <p:blipFill rotWithShape="1">
          <a:blip r:embed="rId3">
            <a:extLst>
              <a:ext uri="{28A0092B-C50C-407E-A947-70E740481C1C}">
                <a14:useLocalDpi xmlns:a14="http://schemas.microsoft.com/office/drawing/2010/main" val="0"/>
              </a:ext>
            </a:extLst>
          </a:blip>
          <a:srcRect r="45870"/>
          <a:stretch/>
        </p:blipFill>
        <p:spPr>
          <a:xfrm>
            <a:off x="9061450" y="6157593"/>
            <a:ext cx="1582389" cy="700406"/>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94611D07-2A9B-4B9A-9419-B39587E10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7901" y="6324601"/>
            <a:ext cx="1403066" cy="432145"/>
          </a:xfrm>
          <a:prstGeom prst="rect">
            <a:avLst/>
          </a:prstGeom>
        </p:spPr>
      </p:pic>
      <p:pic>
        <p:nvPicPr>
          <p:cNvPr id="4" name="Picture 4" descr="A picture containing text, furniture&#10;&#10;Description automatically generated">
            <a:extLst>
              <a:ext uri="{FF2B5EF4-FFF2-40B4-BE49-F238E27FC236}">
                <a16:creationId xmlns:a16="http://schemas.microsoft.com/office/drawing/2014/main" id="{65D7A57B-DEFD-2BD3-55B6-3B1AA0904EA1}"/>
              </a:ext>
            </a:extLst>
          </p:cNvPr>
          <p:cNvPicPr>
            <a:picLocks noChangeAspect="1"/>
          </p:cNvPicPr>
          <p:nvPr/>
        </p:nvPicPr>
        <p:blipFill>
          <a:blip r:embed="rId5"/>
          <a:stretch>
            <a:fillRect/>
          </a:stretch>
        </p:blipFill>
        <p:spPr>
          <a:xfrm>
            <a:off x="6865755" y="3223381"/>
            <a:ext cx="4971690" cy="1282104"/>
          </a:xfrm>
          <a:prstGeom prst="rect">
            <a:avLst/>
          </a:prstGeom>
          <a:ln>
            <a:noFill/>
          </a:ln>
          <a:effectLst>
            <a:outerShdw blurRad="292100" dist="139700" dir="2700000" algn="tl" rotWithShape="0">
              <a:srgbClr val="333333">
                <a:alpha val="65000"/>
              </a:srgbClr>
            </a:outerShdw>
          </a:effectLst>
        </p:spPr>
      </p:pic>
      <p:pic>
        <p:nvPicPr>
          <p:cNvPr id="5" name="Picture 5" descr="A picture containing text, grass, outdoor, sky&#10;&#10;Description automatically generated">
            <a:extLst>
              <a:ext uri="{FF2B5EF4-FFF2-40B4-BE49-F238E27FC236}">
                <a16:creationId xmlns:a16="http://schemas.microsoft.com/office/drawing/2014/main" id="{0A7C7BEE-D51A-C7EA-77F4-3C3FC42C224E}"/>
              </a:ext>
            </a:extLst>
          </p:cNvPr>
          <p:cNvPicPr>
            <a:picLocks noChangeAspect="1"/>
          </p:cNvPicPr>
          <p:nvPr/>
        </p:nvPicPr>
        <p:blipFill>
          <a:blip r:embed="rId6"/>
          <a:stretch>
            <a:fillRect/>
          </a:stretch>
        </p:blipFill>
        <p:spPr>
          <a:xfrm>
            <a:off x="6865755" y="4803648"/>
            <a:ext cx="4971691" cy="1282104"/>
          </a:xfrm>
          <a:prstGeom prst="rect">
            <a:avLst/>
          </a:prstGeom>
          <a:ln>
            <a:noFill/>
          </a:ln>
          <a:effectLst>
            <a:outerShdw blurRad="292100" dist="139700" dir="2700000" algn="tl" rotWithShape="0">
              <a:srgbClr val="333333">
                <a:alpha val="65000"/>
              </a:srgbClr>
            </a:outerShdw>
          </a:effectLst>
        </p:spPr>
      </p:pic>
      <p:pic>
        <p:nvPicPr>
          <p:cNvPr id="6" name="Picture 8" descr="A group of people sitting around a table outside&#10;&#10;Description automatically generated">
            <a:extLst>
              <a:ext uri="{FF2B5EF4-FFF2-40B4-BE49-F238E27FC236}">
                <a16:creationId xmlns:a16="http://schemas.microsoft.com/office/drawing/2014/main" id="{DDF57F81-8ACB-B83D-624B-EFE9CB553048}"/>
              </a:ext>
            </a:extLst>
          </p:cNvPr>
          <p:cNvPicPr>
            <a:picLocks noChangeAspect="1"/>
          </p:cNvPicPr>
          <p:nvPr/>
        </p:nvPicPr>
        <p:blipFill>
          <a:blip r:embed="rId7"/>
          <a:stretch>
            <a:fillRect/>
          </a:stretch>
        </p:blipFill>
        <p:spPr>
          <a:xfrm>
            <a:off x="7931067" y="1157465"/>
            <a:ext cx="3375803" cy="1780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575383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The Marketplace">
      <a:dk1>
        <a:sysClr val="windowText" lastClr="000000"/>
      </a:dk1>
      <a:lt1>
        <a:sysClr val="window" lastClr="FFFFFF"/>
      </a:lt1>
      <a:dk2>
        <a:srgbClr val="01426A"/>
      </a:dk2>
      <a:lt2>
        <a:srgbClr val="0E76AA"/>
      </a:lt2>
      <a:accent1>
        <a:srgbClr val="01426A"/>
      </a:accent1>
      <a:accent2>
        <a:srgbClr val="0E76AA"/>
      </a:accent2>
      <a:accent3>
        <a:srgbClr val="B5DBE7"/>
      </a:accent3>
      <a:accent4>
        <a:srgbClr val="282828"/>
      </a:accent4>
      <a:accent5>
        <a:srgbClr val="CCCCCC"/>
      </a:accent5>
      <a:accent6>
        <a:srgbClr val="F2F2F2"/>
      </a:accent6>
      <a:hlink>
        <a:srgbClr val="0E76AA"/>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hImportant xmlns="9ad3b4de-2f36-4d48-afab-6b894a7ad4f8">false</phImportant>
    <_dlc_DocId xmlns="6b5d5a1a-da62-41ef-bdd8-c0e29a06823c">N6H7V7S7VE4T-96990341-139446</_dlc_DocId>
    <_dlc_DocIdUrl xmlns="6b5d5a1a-da62-41ef-bdd8-c0e29a06823c">
      <Url>https://preferredhotels.sharepoint.com/dept/marketing/_layouts/15/DocIdRedir.aspx?ID=N6H7V7S7VE4T-96990341-139446</Url>
      <Description>N6H7V7S7VE4T-96990341-139446</Description>
    </_dlc_DocIdUrl>
    <_ip_UnifiedCompliancePolicyUIAction xmlns="http://schemas.microsoft.com/sharepoint/v3" xsi:nil="true"/>
    <_ip_UnifiedCompliancePolicyProperties xmlns="http://schemas.microsoft.com/sharepoint/v3" xsi:nil="true"/>
    <PublishingExpirationDate xmlns="http://schemas.microsoft.com/sharepoint/v3" xsi:nil="true"/>
    <PublishingStartDate xmlns="http://schemas.microsoft.com/sharepoint/v3" xsi:nil="true"/>
    <_Flow_SignoffStatus xmlns="9ad3b4de-2f36-4d48-afab-6b894a7ad4f8" xsi:nil="true"/>
    <lcf76f155ced4ddcb4097134ff3c332f xmlns="9ad3b4de-2f36-4d48-afab-6b894a7ad4f8">
      <Terms xmlns="http://schemas.microsoft.com/office/infopath/2007/PartnerControls"/>
    </lcf76f155ced4ddcb4097134ff3c332f>
    <TaxCatchAll xmlns="6b5d5a1a-da62-41ef-bdd8-c0e29a06823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998BA6F7E9444CB5C31AEE3631F801" ma:contentTypeVersion="24" ma:contentTypeDescription="Create a new document." ma:contentTypeScope="" ma:versionID="36d734215d3bae4aa818113a5b883f47">
  <xsd:schema xmlns:xsd="http://www.w3.org/2001/XMLSchema" xmlns:xs="http://www.w3.org/2001/XMLSchema" xmlns:p="http://schemas.microsoft.com/office/2006/metadata/properties" xmlns:ns1="http://schemas.microsoft.com/sharepoint/v3" xmlns:ns2="9ad3b4de-2f36-4d48-afab-6b894a7ad4f8" xmlns:ns3="9e072d65-3669-4309-a893-575ddc07067f" xmlns:ns4="6b5d5a1a-da62-41ef-bdd8-c0e29a06823c" targetNamespace="http://schemas.microsoft.com/office/2006/metadata/properties" ma:root="true" ma:fieldsID="04a0d1e45d94e979e59f5849a74581c9" ns1:_="" ns2:_="" ns3:_="" ns4:_="">
    <xsd:import namespace="http://schemas.microsoft.com/sharepoint/v3"/>
    <xsd:import namespace="9ad3b4de-2f36-4d48-afab-6b894a7ad4f8"/>
    <xsd:import namespace="9e072d65-3669-4309-a893-575ddc07067f"/>
    <xsd:import namespace="6b5d5a1a-da62-41ef-bdd8-c0e29a06823c"/>
    <xsd:element name="properties">
      <xsd:complexType>
        <xsd:sequence>
          <xsd:element name="documentManagement">
            <xsd:complexType>
              <xsd:all>
                <xsd:element ref="ns2:phImportant" minOccurs="0"/>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_Flow_SignoffStatus" minOccurs="0"/>
                <xsd:element ref="ns1:_ip_UnifiedCompliancePolicyProperties" minOccurs="0"/>
                <xsd:element ref="ns1:_ip_UnifiedCompliancePolicyUIAction" minOccurs="0"/>
                <xsd:element ref="ns2:MediaServiceAutoKeyPoints" minOccurs="0"/>
                <xsd:element ref="ns2:MediaServiceKeyPoints" minOccurs="0"/>
                <xsd:element ref="ns4:_dlc_DocId" minOccurs="0"/>
                <xsd:element ref="ns4:_dlc_DocIdUrl" minOccurs="0"/>
                <xsd:element ref="ns4:_dlc_DocIdPersistId"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d3b4de-2f36-4d48-afab-6b894a7ad4f8" elementFormDefault="qualified">
    <xsd:import namespace="http://schemas.microsoft.com/office/2006/documentManagement/types"/>
    <xsd:import namespace="http://schemas.microsoft.com/office/infopath/2007/PartnerControls"/>
    <xsd:element name="phImportant" ma:index="8" nillable="true" ma:displayName="Important" ma:default="0" ma:indexed="true" ma:internalName="phImportant" ma:readOnly="false">
      <xsd:simpleType>
        <xsd:restriction base="dms:Boolea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_Flow_SignoffStatus" ma:index="21" nillable="true" ma:displayName="Sign-off status" ma:internalName="_x0024_Resources_x003a_core_x002c_Signoff_Status_x003b_">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7b589c22-cc8e-4f51-a891-cf9fd8bf99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072d65-3669-4309-a893-575ddc07067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5d5a1a-da62-41ef-bdd8-c0e29a06823c"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TaxCatchAll" ma:index="32" nillable="true" ma:displayName="Taxonomy Catch All Column" ma:hidden="true" ma:list="{e3eb146e-63db-4074-b626-c4416bfa9aef}" ma:internalName="TaxCatchAll" ma:showField="CatchAllData" ma:web="6b5d5a1a-da62-41ef-bdd8-c0e29a0682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A276B73-DF14-4AF0-A2CE-513E990C84A9}">
  <ds:schemaRefs>
    <ds:schemaRef ds:uri="http://schemas.microsoft.com/sharepoint/v3/contenttype/forms"/>
  </ds:schemaRefs>
</ds:datastoreItem>
</file>

<file path=customXml/itemProps2.xml><?xml version="1.0" encoding="utf-8"?>
<ds:datastoreItem xmlns:ds="http://schemas.openxmlformats.org/officeDocument/2006/customXml" ds:itemID="{5AA5202A-A525-4C89-86B0-E34EE7623A1A}">
  <ds:schemaRefs>
    <ds:schemaRef ds:uri="http://schemas.microsoft.com/office/2006/documentManagement/types"/>
    <ds:schemaRef ds:uri="http://schemas.microsoft.com/office/2006/metadata/properties"/>
    <ds:schemaRef ds:uri="http://purl.org/dc/dcmitype/"/>
    <ds:schemaRef ds:uri="9ad3b4de-2f36-4d48-afab-6b894a7ad4f8"/>
    <ds:schemaRef ds:uri="http://schemas.microsoft.com/office/infopath/2007/PartnerControls"/>
    <ds:schemaRef ds:uri="http://schemas.openxmlformats.org/package/2006/metadata/core-properties"/>
    <ds:schemaRef ds:uri="6b5d5a1a-da62-41ef-bdd8-c0e29a06823c"/>
    <ds:schemaRef ds:uri="http://purl.org/dc/elements/1.1/"/>
    <ds:schemaRef ds:uri="http://www.w3.org/XML/1998/namespace"/>
    <ds:schemaRef ds:uri="9e072d65-3669-4309-a893-575ddc07067f"/>
    <ds:schemaRef ds:uri="http://schemas.microsoft.com/sharepoint/v3"/>
    <ds:schemaRef ds:uri="http://purl.org/dc/terms/"/>
  </ds:schemaRefs>
</ds:datastoreItem>
</file>

<file path=customXml/itemProps3.xml><?xml version="1.0" encoding="utf-8"?>
<ds:datastoreItem xmlns:ds="http://schemas.openxmlformats.org/officeDocument/2006/customXml" ds:itemID="{2DE109D3-340A-4270-8AF4-916FE33BDA6B}">
  <ds:schemaRefs>
    <ds:schemaRef ds:uri="6b5d5a1a-da62-41ef-bdd8-c0e29a06823c"/>
    <ds:schemaRef ds:uri="9ad3b4de-2f36-4d48-afab-6b894a7ad4f8"/>
    <ds:schemaRef ds:uri="9e072d65-3669-4309-a893-575ddc0706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615A464-7BCD-4196-9C8D-D5F6A88C7CA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826</Words>
  <Application>Microsoft Office PowerPoint</Application>
  <PresentationFormat>Widescreen</PresentationFormat>
  <Paragraphs>155</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nenaryder@gmail.com</dc:creator>
  <cp:lastModifiedBy>Marion Capelli</cp:lastModifiedBy>
  <cp:revision>2</cp:revision>
  <dcterms:created xsi:type="dcterms:W3CDTF">2020-07-15T21:43:39Z</dcterms:created>
  <dcterms:modified xsi:type="dcterms:W3CDTF">2022-09-29T14:24:00Z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0x010100FD998BA6F7E9444CB5C31AEE3631F801</vt:lpwstr>
  </property>
  <property fmtid="{D5CDD505-2E9C-101B-9397-08002B2CF9AE}" pid="3" name="_dlc_DocIdItemGuid">
    <vt:lpwstr>05eacfc1-978b-47b3-ab2d-bf48be622cf6</vt:lpwstr>
  </property>
  <property fmtid="{D5CDD505-2E9C-101B-9397-08002B2CF9AE}" pid="4" name="MediaServiceImageTags">
    <vt:lpwstr/>
  </property>
</Properties>
</file>